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57" r:id="rId4"/>
    <p:sldId id="258" r:id="rId6"/>
    <p:sldId id="323" r:id="rId7"/>
    <p:sldId id="324" r:id="rId8"/>
    <p:sldId id="325" r:id="rId9"/>
    <p:sldId id="326" r:id="rId10"/>
    <p:sldId id="327" r:id="rId11"/>
    <p:sldId id="328" r:id="rId12"/>
    <p:sldId id="329" r:id="rId13"/>
    <p:sldId id="280" r:id="rId14"/>
    <p:sldId id="330" r:id="rId15"/>
    <p:sldId id="331" r:id="rId16"/>
    <p:sldId id="289" r:id="rId17"/>
    <p:sldId id="294" r:id="rId18"/>
    <p:sldId id="287" r:id="rId19"/>
    <p:sldId id="288" r:id="rId20"/>
    <p:sldId id="291" r:id="rId21"/>
    <p:sldId id="295" r:id="rId22"/>
    <p:sldId id="297" r:id="rId23"/>
    <p:sldId id="299" r:id="rId24"/>
    <p:sldId id="298" r:id="rId25"/>
    <p:sldId id="332" r:id="rId26"/>
    <p:sldId id="333" r:id="rId27"/>
    <p:sldId id="334" r:id="rId28"/>
    <p:sldId id="335" r:id="rId29"/>
    <p:sldId id="336" r:id="rId30"/>
    <p:sldId id="337" r:id="rId31"/>
    <p:sldId id="338" r:id="rId32"/>
    <p:sldId id="281" r:id="rId33"/>
    <p:sldId id="339" r:id="rId34"/>
    <p:sldId id="340" r:id="rId35"/>
    <p:sldId id="341" r:id="rId36"/>
    <p:sldId id="353" r:id="rId37"/>
  </p:sldIdLst>
  <p:sldSz cx="12192000" cy="6858000"/>
  <p:notesSz cx="6858000" cy="9144000"/>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6" d="100"/>
          <a:sy n="86" d="100"/>
        </p:scale>
        <p:origin x="51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1" Type="http://schemas.openxmlformats.org/officeDocument/2006/relationships/tags" Target="tags/tag64.xml"/><Relationship Id="rId40" Type="http://schemas.openxmlformats.org/officeDocument/2006/relationships/tableStyles" Target="tableStyles.xml"/><Relationship Id="rId4" Type="http://schemas.openxmlformats.org/officeDocument/2006/relationships/slide" Target="slides/slide2.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总时长</a:t>
            </a:r>
            <a:r>
              <a:rPr lang="en-US" altLang="zh-CN"/>
              <a:t> 20min</a:t>
            </a:r>
            <a:endParaRPr lang="en-US" altLang="zh-CN"/>
          </a:p>
          <a:p>
            <a:r>
              <a:rPr lang="en-US" altLang="zh-CN"/>
              <a:t>01 3min</a:t>
            </a:r>
            <a:endParaRPr lang="en-US" altLang="zh-CN"/>
          </a:p>
          <a:p>
            <a:r>
              <a:rPr lang="en-US" altLang="zh-CN"/>
              <a:t>02 4min</a:t>
            </a:r>
            <a:endParaRPr lang="en-US" altLang="zh-CN"/>
          </a:p>
          <a:p>
            <a:r>
              <a:rPr lang="en-US" altLang="zh-CN"/>
              <a:t>03 10min</a:t>
            </a:r>
            <a:endParaRPr lang="en-US" altLang="zh-CN"/>
          </a:p>
          <a:p>
            <a:r>
              <a:rPr lang="en-US" altLang="zh-CN"/>
              <a:t>04 3min</a:t>
            </a:r>
            <a:endParaRPr lang="en-US" altLang="zh-CN"/>
          </a:p>
          <a:p>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写入字符设备/dev/net/tun的数据会发送到虚拟网络接口中；发送到虚拟网络接口中的数据也会出现在该字符设备上。</a:t>
            </a:r>
            <a:endParaRPr lang="zh-CN" altLang="en-US"/>
          </a:p>
          <a:p>
            <a:r>
              <a:rPr lang="zh-CN" altLang="en-US"/>
              <a:t>应用程序可以通过标准的Socket API向Tun/Tap接口发送IP数据包，就好像对一个真实的网卡进行操作一样。</a:t>
            </a:r>
            <a:endParaRPr lang="zh-CN" altLang="en-US"/>
          </a:p>
          <a:p>
            <a:r>
              <a:rPr lang="zh-CN" altLang="en-US"/>
              <a:t>除了应用程序以外，操作系统也会根据TCP/IP协议栈的处理向Tun/Tap接口发送IP数据包或者以太网数据包，例如ARP或者ICMP数据包。</a:t>
            </a:r>
            <a:endParaRPr lang="zh-CN" altLang="en-US"/>
          </a:p>
          <a:p>
            <a:endParaRPr lang="zh-CN" altLang="en-US"/>
          </a:p>
          <a:p>
            <a:r>
              <a:rPr lang="zh-CN" altLang="en-US"/>
              <a:t>Tun/Tap驱动程序会将Tun/Tap接口收到的数据包原样写入到/dev/net/tun字符设备上，处理Tun/Tap数据的应用程序如VPN程序可以从该设备上读取到数据包，以进行相应处理。</a:t>
            </a:r>
            <a:endParaRPr lang="zh-CN" altLang="en-US"/>
          </a:p>
          <a:p>
            <a:r>
              <a:rPr lang="zh-CN" altLang="en-US"/>
              <a:t>应用程序也可以通过/dev/net/tun字符设备写入数据包，这种情况下该字符设备上写入的数据包会被发送到Tun/Tap虚拟接口上，</a:t>
            </a:r>
            <a:endParaRPr lang="zh-CN" altLang="en-US"/>
          </a:p>
          <a:p>
            <a:r>
              <a:rPr lang="zh-CN" altLang="en-US"/>
              <a:t>进入操作系统的TCP/IP协议栈进行相应处理，就像从物理网卡进入操作系统的数据一样。</a:t>
            </a:r>
            <a:endParaRPr lang="zh-CN" altLang="en-US"/>
          </a:p>
          <a:p>
            <a:endParaRPr lang="zh-CN" altLang="en-US"/>
          </a:p>
          <a:p>
            <a:r>
              <a:rPr lang="zh-CN" altLang="en-US"/>
              <a:t>Tun虚拟设备和物理网卡的区别是Tun虚拟设备是IP层设备，从/dev/net/tun字符设备上读取的是IP数据包，写入的也只能是IP数据包，因此不能进行二层操作，如发送ARP请求和以太网广播。与之相对的是，Tap虚拟设备是以太网设备，处理的是二层以太网数据帧，从/dev/net/tun字符设备上读取的是以太网数据帧，写入的也只能是以太网数据帧。从这点来看，Tap虚拟设备和真实的物理网卡的能力更接近。</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如图所示，左边主机上应用程序发送到Tun虚拟设备上的IP数据包被VPN程序通过字符设备接收，</a:t>
            </a:r>
            <a:endParaRPr lang="zh-CN" altLang="en-US"/>
          </a:p>
          <a:p>
            <a:r>
              <a:rPr lang="zh-CN" altLang="en-US"/>
              <a:t>然后再通过一个TCP或者UDP隧道发送到右端的VPN服务器上，VPN服务器将隧道负载中的原始IP数据包写入字符设备，</a:t>
            </a:r>
            <a:endParaRPr lang="zh-CN" altLang="en-US"/>
          </a:p>
          <a:p>
            <a:r>
              <a:rPr lang="zh-CN" altLang="en-US"/>
              <a:t>这些IP包就会出现在右侧的Tun虚拟设备上，最后通过操作系统协议栈和socket接口发送到右侧的应用程序上。</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在现实世界中，一个VPN服务器通常支持多个VPN隧道。也就是说，VPN服务器允许多个客户端同时连接到它，每个客户端都有自己的VPN隧道（因此也有自己的TLS会话）。我们的MiniVPN应该支持多个客户端。</a:t>
            </a:r>
            <a:endParaRPr lang="zh-CN" altLang="en-US"/>
          </a:p>
          <a:p>
            <a:endParaRPr lang="zh-CN" altLang="en-US"/>
          </a:p>
          <a:p>
            <a:r>
              <a:rPr lang="zh-CN" altLang="en-US"/>
              <a:t>在一个典型的实现中，VPN服务器进程（父进程）将为每个隧道创建一个子进程（请参见图4）。当一个包来自隧道时，它对应的子进程将获得该包，并将其转发到TUN接口。无论是否支持多个客户端，这个方向都是相同的。这是另一个具有挑战性的方向。当一个数据包到达TUN接口（从专用网络）时，父进程将获得该数据包，现在它需要找出该数据包应该进入哪个隧道。你需要考虑如何实现这个决策逻辑。</a:t>
            </a:r>
            <a:endParaRPr lang="zh-CN" altLang="en-US"/>
          </a:p>
          <a:p>
            <a:endParaRPr lang="zh-CN" altLang="en-US"/>
          </a:p>
          <a:p>
            <a:r>
              <a:rPr lang="zh-CN" altLang="en-US"/>
              <a:t>一旦做出决定并选择了一个隧道，父进程就需要将数据包发送给所选隧道所附加到的子进程。这就需要IPC（进程间通信）。一个典型的方法是使用管道。我们在第3.4节中提供了一个示例程序来演示如何使用管道进行IPC。</a:t>
            </a:r>
            <a:endParaRPr lang="zh-CN" altLang="en-US"/>
          </a:p>
          <a:p>
            <a:endParaRPr lang="zh-CN" altLang="en-US"/>
          </a:p>
          <a:p>
            <a:r>
              <a:rPr lang="zh-CN" altLang="en-US"/>
              <a:t>子进程需要监视此管道接口，如果有数据，则从其中读取数据。由于子进程还需要注意来自套接字接口的数据，因此它们需要同时进行处理</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tags" Target="../tags/tag16.xml"/><Relationship Id="rId1" Type="http://schemas.openxmlformats.org/officeDocument/2006/relationships/tags" Target="../tags/tag1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7.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image" Target="../media/image7.png"/><Relationship Id="rId1" Type="http://schemas.openxmlformats.org/officeDocument/2006/relationships/tags" Target="../tags/tag18.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tags" Target="../tags/tag2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tags" Target="../tags/tag2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tags" Target="../tags/tag23.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tags" Target="../tags/tag24.xml"/></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tags" Target="../tags/tag25.xml"/></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tags" Target="../tags/tag26.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18.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20.png"/></Relationships>
</file>

<file path=ppt/slides/_rels/slide23.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image" Target="../media/image23.png"/><Relationship Id="rId2" Type="http://schemas.openxmlformats.org/officeDocument/2006/relationships/tags" Target="../tags/tag28.xml"/><Relationship Id="rId1" Type="http://schemas.openxmlformats.org/officeDocument/2006/relationships/tags" Target="../tags/tag27.xml"/></Relationships>
</file>

<file path=ppt/slides/_rels/slide24.xml.rels><?xml version="1.0" encoding="UTF-8" standalone="yes"?>
<Relationships xmlns="http://schemas.openxmlformats.org/package/2006/relationships"><Relationship Id="rId9" Type="http://schemas.openxmlformats.org/officeDocument/2006/relationships/notesSlide" Target="../notesSlides/notesSlide5.xml"/><Relationship Id="rId8" Type="http://schemas.openxmlformats.org/officeDocument/2006/relationships/slideLayout" Target="../slideLayouts/slideLayout1.xml"/><Relationship Id="rId7" Type="http://schemas.openxmlformats.org/officeDocument/2006/relationships/tags" Target="../tags/tag35.xml"/><Relationship Id="rId6" Type="http://schemas.openxmlformats.org/officeDocument/2006/relationships/image" Target="../media/image26.png"/><Relationship Id="rId5" Type="http://schemas.openxmlformats.org/officeDocument/2006/relationships/tags" Target="../tags/tag34.xml"/><Relationship Id="rId4" Type="http://schemas.openxmlformats.org/officeDocument/2006/relationships/image" Target="../media/image25.png"/><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tags" Target="../tags/tag31.xml"/></Relationships>
</file>

<file path=ppt/slides/_rels/slide25.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image" Target="../media/image29.png"/><Relationship Id="rId6" Type="http://schemas.openxmlformats.org/officeDocument/2006/relationships/tags" Target="../tags/tag39.xml"/><Relationship Id="rId5" Type="http://schemas.openxmlformats.org/officeDocument/2006/relationships/image" Target="../media/image28.png"/><Relationship Id="rId4" Type="http://schemas.openxmlformats.org/officeDocument/2006/relationships/tags" Target="../tags/tag38.xml"/><Relationship Id="rId3" Type="http://schemas.openxmlformats.org/officeDocument/2006/relationships/image" Target="../media/image27.png"/><Relationship Id="rId2" Type="http://schemas.openxmlformats.org/officeDocument/2006/relationships/tags" Target="../tags/tag37.xml"/><Relationship Id="rId12" Type="http://schemas.openxmlformats.org/officeDocument/2006/relationships/notesSlide" Target="../notesSlides/notesSlide6.xml"/><Relationship Id="rId11" Type="http://schemas.openxmlformats.org/officeDocument/2006/relationships/slideLayout" Target="../slideLayouts/slideLayout1.xml"/><Relationship Id="rId10" Type="http://schemas.openxmlformats.org/officeDocument/2006/relationships/tags" Target="../tags/tag42.xml"/><Relationship Id="rId1" Type="http://schemas.openxmlformats.org/officeDocument/2006/relationships/tags" Target="../tags/tag36.xml"/></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image" Target="../media/image30.png"/><Relationship Id="rId2" Type="http://schemas.openxmlformats.org/officeDocument/2006/relationships/tags" Target="../tags/tag44.xml"/><Relationship Id="rId1" Type="http://schemas.openxmlformats.org/officeDocument/2006/relationships/tags" Target="../tags/tag43.xml"/></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1.png"/><Relationship Id="rId2" Type="http://schemas.openxmlformats.org/officeDocument/2006/relationships/tags" Target="../tags/tag46.xml"/><Relationship Id="rId1" Type="http://schemas.openxmlformats.org/officeDocument/2006/relationships/tags" Target="../tags/tag45.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2.png"/><Relationship Id="rId2" Type="http://schemas.openxmlformats.org/officeDocument/2006/relationships/tags" Target="../tags/tag48.xml"/><Relationship Id="rId1" Type="http://schemas.openxmlformats.org/officeDocument/2006/relationships/tags" Target="../tags/tag47.xml"/></Relationships>
</file>

<file path=ppt/slides/_rels/slide29.xml.rels><?xml version="1.0" encoding="UTF-8" standalone="yes"?>
<Relationships xmlns="http://schemas.openxmlformats.org/package/2006/relationships"><Relationship Id="rId9" Type="http://schemas.openxmlformats.org/officeDocument/2006/relationships/image" Target="../media/image36.png"/><Relationship Id="rId8" Type="http://schemas.openxmlformats.org/officeDocument/2006/relationships/tags" Target="../tags/tag53.xml"/><Relationship Id="rId7" Type="http://schemas.openxmlformats.org/officeDocument/2006/relationships/image" Target="../media/image35.png"/><Relationship Id="rId6" Type="http://schemas.openxmlformats.org/officeDocument/2006/relationships/tags" Target="../tags/tag52.xml"/><Relationship Id="rId5" Type="http://schemas.openxmlformats.org/officeDocument/2006/relationships/image" Target="../media/image34.png"/><Relationship Id="rId4" Type="http://schemas.openxmlformats.org/officeDocument/2006/relationships/tags" Target="../tags/tag51.xml"/><Relationship Id="rId3" Type="http://schemas.openxmlformats.org/officeDocument/2006/relationships/image" Target="../media/image33.png"/><Relationship Id="rId2" Type="http://schemas.openxmlformats.org/officeDocument/2006/relationships/tags" Target="../tags/tag50.xml"/><Relationship Id="rId14" Type="http://schemas.openxmlformats.org/officeDocument/2006/relationships/notesSlide" Target="../notesSlides/notesSlide8.xml"/><Relationship Id="rId13" Type="http://schemas.openxmlformats.org/officeDocument/2006/relationships/slideLayout" Target="../slideLayouts/slideLayout1.xml"/><Relationship Id="rId12" Type="http://schemas.openxmlformats.org/officeDocument/2006/relationships/image" Target="../media/image37.png"/><Relationship Id="rId11" Type="http://schemas.openxmlformats.org/officeDocument/2006/relationships/tags" Target="../tags/tag55.xml"/><Relationship Id="rId10" Type="http://schemas.openxmlformats.org/officeDocument/2006/relationships/tags" Target="../tags/tag54.xml"/><Relationship Id="rId1" Type="http://schemas.openxmlformats.org/officeDocument/2006/relationships/tags" Target="../tags/tag49.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56.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57.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58.xml"/></Relationships>
</file>

<file path=ppt/slides/_rels/slide34.xml.rels><?xml version="1.0" encoding="UTF-8" standalone="yes"?>
<Relationships xmlns="http://schemas.openxmlformats.org/package/2006/relationships"><Relationship Id="rId9" Type="http://schemas.openxmlformats.org/officeDocument/2006/relationships/notesSlide" Target="../notesSlides/notesSlide9.xml"/><Relationship Id="rId8" Type="http://schemas.openxmlformats.org/officeDocument/2006/relationships/slideLayout" Target="../slideLayouts/slideLayout1.xml"/><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tags" Target="../tags/tag9.xml"/><Relationship Id="rId1" Type="http://schemas.openxmlformats.org/officeDocument/2006/relationships/tags" Target="../tags/tag8.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textbox 2"/>
          <p:cNvSpPr/>
          <p:nvPr/>
        </p:nvSpPr>
        <p:spPr>
          <a:xfrm>
            <a:off x="2858770" y="2374265"/>
            <a:ext cx="6467475" cy="1194435"/>
          </a:xfrm>
          <a:prstGeom prst="rect">
            <a:avLst/>
          </a:prstGeom>
        </p:spPr>
        <p:txBody>
          <a:bodyPr vert="horz" wrap="square" lIns="0" tIns="0" rIns="0" bIns="0"/>
          <a:lstStyle/>
          <a:p>
            <a:pPr algn="l" rtl="0" eaLnBrk="0">
              <a:lnSpc>
                <a:spcPct val="63000"/>
              </a:lnSpc>
            </a:pPr>
            <a:endParaRPr lang="en-US" sz="4400" spc="20" dirty="0">
              <a:ln w="1270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endParaRPr>
          </a:p>
          <a:p>
            <a:pPr algn="l" rtl="0" eaLnBrk="0">
              <a:lnSpc>
                <a:spcPct val="63000"/>
              </a:lnSpc>
            </a:pPr>
            <a:r>
              <a:rPr lang="en-US" sz="4400" spc="20" dirty="0">
                <a:ln w="1270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rPr>
              <a:t>VPN</a:t>
            </a:r>
            <a:r>
              <a:rPr lang="zh-CN" altLang="en-US" sz="4400" spc="20" dirty="0">
                <a:ln w="1270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rPr>
              <a:t>技术与远程访问安全</a:t>
            </a:r>
            <a:endParaRPr lang="en-US" altLang="en-US" sz="1800" dirty="0"/>
          </a:p>
        </p:txBody>
      </p:sp>
      <p:sp>
        <p:nvSpPr>
          <p:cNvPr id="4" name="textbox 3"/>
          <p:cNvSpPr/>
          <p:nvPr/>
        </p:nvSpPr>
        <p:spPr>
          <a:xfrm>
            <a:off x="4025900" y="4807585"/>
            <a:ext cx="4140200" cy="334645"/>
          </a:xfrm>
          <a:prstGeom prst="rect">
            <a:avLst/>
          </a:prstGeom>
        </p:spPr>
        <p:txBody>
          <a:bodyPr vert="horz" wrap="square" lIns="0" tIns="0" rIns="0" bIns="0"/>
          <a:lstStyle/>
          <a:p>
            <a:pPr algn="l" rtl="0" eaLnBrk="0">
              <a:lnSpc>
                <a:spcPct val="82000"/>
              </a:lnSpc>
            </a:pPr>
            <a:endParaRPr lang="en-US" altLang="en-US" sz="100" dirty="0"/>
          </a:p>
          <a:p>
            <a:pPr marL="252730" algn="l" rtl="0" eaLnBrk="0">
              <a:lnSpc>
                <a:spcPct val="89000"/>
              </a:lnSpc>
            </a:pPr>
            <a:r>
              <a:rPr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rPr>
              <a:t>东南</a:t>
            </a:r>
            <a:r>
              <a:rPr sz="2000" spc="0" dirty="0">
                <a:solidFill>
                  <a:srgbClr val="FFFFFF">
                    <a:alpha val="100000"/>
                  </a:srgbClr>
                </a:solidFill>
                <a:latin typeface="微软雅黑" panose="020B0503020204020204" charset="-122"/>
                <a:ea typeface="微软雅黑" panose="020B0503020204020204" charset="-122"/>
                <a:cs typeface="微软雅黑" panose="020B0503020204020204" charset="-122"/>
              </a:rPr>
              <a:t>大学 计算机科学与工程学院</a:t>
            </a:r>
            <a:endParaRPr lang="zh-CN" altLang="en-US"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pic>
        <p:nvPicPr>
          <p:cNvPr id="5" name="picture 4"/>
          <p:cNvPicPr>
            <a:picLocks noChangeAspect="1"/>
          </p:cNvPicPr>
          <p:nvPr/>
        </p:nvPicPr>
        <p:blipFill>
          <a:blip r:embed="rId2"/>
          <a:stretch>
            <a:fillRect/>
          </a:stretch>
        </p:blipFill>
        <p:spPr>
          <a:xfrm rot="21600000">
            <a:off x="0" y="0"/>
            <a:ext cx="1328927" cy="1421891"/>
          </a:xfrm>
          <a:prstGeom prst="rect">
            <a:avLst/>
          </a:prstGeom>
        </p:spPr>
      </p:pic>
      <p:sp>
        <p:nvSpPr>
          <p:cNvPr id="6" name="rect"/>
          <p:cNvSpPr/>
          <p:nvPr/>
        </p:nvSpPr>
        <p:spPr>
          <a:xfrm>
            <a:off x="9320784" y="3108960"/>
            <a:ext cx="2856610" cy="6095"/>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7" name="rect"/>
          <p:cNvSpPr/>
          <p:nvPr/>
        </p:nvSpPr>
        <p:spPr>
          <a:xfrm>
            <a:off x="0" y="3108960"/>
            <a:ext cx="2853055" cy="6095"/>
          </a:xfrm>
          <a:prstGeom prst="rect">
            <a:avLst/>
          </a:prstGeom>
          <a:solidFill>
            <a:srgbClr val="FFFFFF">
              <a:alpha val="100000"/>
            </a:srgbClr>
          </a:solidFill>
          <a:ln cap="flat">
            <a:noFill/>
            <a:prstDash val="solid"/>
            <a:miter lim="0"/>
          </a:ln>
        </p:spPr>
        <p:txBody>
          <a:bodyPr rtlCol="0"/>
          <a:lstStyle/>
          <a:p>
            <a:pPr algn="ctr"/>
            <a:endParaRPr lang="zh-CN" altLang="en-US"/>
          </a:p>
        </p:txBody>
      </p:sp>
      <p:grpSp>
        <p:nvGrpSpPr>
          <p:cNvPr id="17" name="组合 16"/>
          <p:cNvGrpSpPr/>
          <p:nvPr/>
        </p:nvGrpSpPr>
        <p:grpSpPr>
          <a:xfrm>
            <a:off x="3211830" y="5208270"/>
            <a:ext cx="5760720" cy="720090"/>
            <a:chOff x="2829" y="6089"/>
            <a:chExt cx="9072" cy="1134"/>
          </a:xfrm>
        </p:grpSpPr>
        <p:sp>
          <p:nvSpPr>
            <p:cNvPr id="13" name="文本框 12"/>
            <p:cNvSpPr txBox="1"/>
            <p:nvPr/>
          </p:nvSpPr>
          <p:spPr>
            <a:xfrm>
              <a:off x="2829" y="6089"/>
              <a:ext cx="2268" cy="1134"/>
            </a:xfrm>
            <a:prstGeom prst="rect">
              <a:avLst/>
            </a:prstGeom>
            <a:noFill/>
          </p:spPr>
          <p:txBody>
            <a:bodyPr wrap="square" rtlCol="0" anchor="t">
              <a:noAutofit/>
            </a:bodyPr>
            <a:lstStyle/>
            <a:p>
              <a:pPr algn="ctr"/>
              <a:r>
                <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黄锦峰</a:t>
              </a:r>
              <a:endPar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a:p>
              <a:pPr algn="ctr"/>
              <a:r>
                <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09020334</a:t>
              </a:r>
              <a:endPar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p:txBody>
        </p:sp>
        <p:sp>
          <p:nvSpPr>
            <p:cNvPr id="14" name="文本框 13"/>
            <p:cNvSpPr txBox="1"/>
            <p:nvPr>
              <p:custDataLst>
                <p:tags r:id="rId3"/>
              </p:custDataLst>
            </p:nvPr>
          </p:nvSpPr>
          <p:spPr>
            <a:xfrm>
              <a:off x="5097" y="6089"/>
              <a:ext cx="2268" cy="1134"/>
            </a:xfrm>
            <a:prstGeom prst="rect">
              <a:avLst/>
            </a:prstGeom>
            <a:noFill/>
          </p:spPr>
          <p:txBody>
            <a:bodyPr wrap="square" rtlCol="0" anchor="t">
              <a:noAutofit/>
            </a:bodyPr>
            <a:lstStyle/>
            <a:p>
              <a:pPr algn="ctr"/>
              <a:r>
                <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吴紫晗</a:t>
              </a:r>
              <a:endPar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a:p>
              <a:pPr algn="ctr"/>
              <a:r>
                <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09020306</a:t>
              </a:r>
              <a:endPar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p:txBody>
        </p:sp>
        <p:sp>
          <p:nvSpPr>
            <p:cNvPr id="15" name="文本框 14"/>
            <p:cNvSpPr txBox="1"/>
            <p:nvPr>
              <p:custDataLst>
                <p:tags r:id="rId4"/>
              </p:custDataLst>
            </p:nvPr>
          </p:nvSpPr>
          <p:spPr>
            <a:xfrm>
              <a:off x="7365" y="6089"/>
              <a:ext cx="2268" cy="1134"/>
            </a:xfrm>
            <a:prstGeom prst="rect">
              <a:avLst/>
            </a:prstGeom>
            <a:noFill/>
          </p:spPr>
          <p:txBody>
            <a:bodyPr wrap="square" rtlCol="0" anchor="t">
              <a:noAutofit/>
            </a:bodyPr>
            <a:lstStyle/>
            <a:p>
              <a:pPr algn="ctr"/>
              <a:r>
                <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刘华磊</a:t>
              </a:r>
              <a:endPar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a:p>
              <a:pPr algn="ctr"/>
              <a:r>
                <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09020314</a:t>
              </a:r>
              <a:endPar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p:txBody>
        </p:sp>
        <p:sp>
          <p:nvSpPr>
            <p:cNvPr id="16" name="文本框 15"/>
            <p:cNvSpPr txBox="1"/>
            <p:nvPr>
              <p:custDataLst>
                <p:tags r:id="rId5"/>
              </p:custDataLst>
            </p:nvPr>
          </p:nvSpPr>
          <p:spPr>
            <a:xfrm>
              <a:off x="9633" y="6089"/>
              <a:ext cx="2268" cy="1134"/>
            </a:xfrm>
            <a:prstGeom prst="rect">
              <a:avLst/>
            </a:prstGeom>
            <a:noFill/>
          </p:spPr>
          <p:txBody>
            <a:bodyPr wrap="square" rtlCol="0" anchor="t">
              <a:noAutofit/>
            </a:bodyPr>
            <a:lstStyle/>
            <a:p>
              <a:pPr algn="ctr"/>
              <a:r>
                <a:rPr lang="zh-CN" altLang="en-US"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庞汛钦</a:t>
              </a:r>
              <a:endPar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a:p>
              <a:pPr algn="ctr"/>
              <a:r>
                <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71120234</a:t>
              </a:r>
              <a:endPar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
          <p:cNvSpPr/>
          <p:nvPr/>
        </p:nvSpPr>
        <p:spPr>
          <a:xfrm>
            <a:off x="2596895" y="344424"/>
            <a:ext cx="9216008"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28" name="textbox 28"/>
          <p:cNvSpPr/>
          <p:nvPr/>
        </p:nvSpPr>
        <p:spPr>
          <a:xfrm>
            <a:off x="530352" y="158496"/>
            <a:ext cx="3716020" cy="426719"/>
          </a:xfrm>
          <a:prstGeom prst="rect">
            <a:avLst/>
          </a:prstGeom>
          <a:solidFill>
            <a:srgbClr val="FFFFFF"/>
          </a:solidFill>
        </p:spPr>
        <p:txBody>
          <a:bodyPr vert="horz" wrap="square" lIns="0" tIns="0" rIns="0" bIns="0"/>
          <a:lstStyle/>
          <a:p>
            <a:pPr algn="l" rtl="0" eaLnBrk="0">
              <a:lnSpc>
                <a:spcPct val="117000"/>
              </a:lnSpc>
            </a:pPr>
            <a:endParaRPr lang="en-US" altLang="en-US" sz="300" dirty="0"/>
          </a:p>
          <a:p>
            <a:pPr marL="117475" algn="l" rtl="0" eaLnBrk="0">
              <a:lnSpc>
                <a:spcPts val="2590"/>
              </a:lnSpc>
              <a:spcBef>
                <a:spcPts val="5"/>
              </a:spcBef>
            </a:pP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Introduction</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t</a:t>
            </a:r>
            <a:r>
              <a:rPr sz="20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o</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VPN</a:t>
            </a:r>
            <a:endPar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29" name="textbox 29"/>
          <p:cNvSpPr/>
          <p:nvPr/>
        </p:nvSpPr>
        <p:spPr>
          <a:xfrm>
            <a:off x="147828" y="163068"/>
            <a:ext cx="375284" cy="426719"/>
          </a:xfrm>
          <a:prstGeom prst="rect">
            <a:avLst/>
          </a:prstGeom>
          <a:solidFill>
            <a:srgbClr val="00BE9C"/>
          </a:solidFill>
        </p:spPr>
        <p:txBody>
          <a:bodyPr vert="horz" wrap="square" lIns="0" tIns="0" rIns="0" bIns="0"/>
          <a:lstStyle/>
          <a:p>
            <a:pPr algn="l" rtl="0" eaLnBrk="0">
              <a:lnSpc>
                <a:spcPct val="107000"/>
              </a:lnSpc>
            </a:pPr>
            <a:endParaRPr lang="en-US" altLang="en-US" sz="400" dirty="0"/>
          </a:p>
          <a:p>
            <a:pPr marL="59055" algn="l" rtl="0" eaLnBrk="0">
              <a:lnSpc>
                <a:spcPct val="84000"/>
              </a:lnSpc>
              <a:spcBef>
                <a:spcPts val="0"/>
              </a:spcBef>
            </a:pPr>
            <a:r>
              <a:rPr sz="2000" spc="-3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sz="20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1</a:t>
            </a:r>
            <a:endParaRPr lang="en-US" altLang="en-US" sz="2000" dirty="0"/>
          </a:p>
        </p:txBody>
      </p:sp>
      <p:sp>
        <p:nvSpPr>
          <p:cNvPr id="30" name="textbox 30"/>
          <p:cNvSpPr/>
          <p:nvPr/>
        </p:nvSpPr>
        <p:spPr>
          <a:xfrm>
            <a:off x="11947220" y="6582714"/>
            <a:ext cx="99694" cy="158750"/>
          </a:xfrm>
          <a:prstGeom prst="rect">
            <a:avLst/>
          </a:prstGeom>
        </p:spPr>
        <p:txBody>
          <a:bodyPr vert="horz" wrap="square" lIns="0" tIns="0" rIns="0" bIns="0"/>
          <a:lstStyle/>
          <a:p>
            <a:pPr algn="l" rtl="0" eaLnBrk="0">
              <a:lnSpc>
                <a:spcPct val="81000"/>
              </a:lnSpc>
            </a:pPr>
            <a:endParaRPr lang="en-US" altLang="en-US" sz="100" dirty="0"/>
          </a:p>
          <a:p>
            <a:pPr marL="12700" algn="l" rtl="0" eaLnBrk="0">
              <a:lnSpc>
                <a:spcPct val="73000"/>
              </a:lnSpc>
            </a:pPr>
            <a:r>
              <a:rPr sz="1200" spc="0" dirty="0">
                <a:solidFill>
                  <a:srgbClr val="898989">
                    <a:alpha val="100000"/>
                  </a:srgbClr>
                </a:solidFill>
                <a:latin typeface="Calibri" panose="020F0502020204030204"/>
                <a:ea typeface="Calibri" panose="020F0502020204030204"/>
                <a:cs typeface="Calibri" panose="020F0502020204030204"/>
              </a:rPr>
              <a:t>4</a:t>
            </a:r>
            <a:endParaRPr lang="en-US" altLang="en-US" sz="1200" dirty="0"/>
          </a:p>
        </p:txBody>
      </p:sp>
      <p:sp>
        <p:nvSpPr>
          <p:cNvPr id="173" name="textbox 173"/>
          <p:cNvSpPr/>
          <p:nvPr>
            <p:custDataLst>
              <p:tags r:id="rId1"/>
            </p:custDataLst>
          </p:nvPr>
        </p:nvSpPr>
        <p:spPr>
          <a:xfrm>
            <a:off x="0" y="725423"/>
            <a:ext cx="12172315" cy="579755"/>
          </a:xfrm>
          <a:prstGeom prst="rect">
            <a:avLst/>
          </a:prstGeom>
          <a:solidFill>
            <a:srgbClr val="00BE9C"/>
          </a:solidFill>
        </p:spPr>
        <p:txBody>
          <a:bodyPr vert="horz" wrap="square" lIns="0" tIns="0" rIns="0" bIns="0"/>
          <a:p>
            <a:pPr algn="ctr" rtl="0" eaLnBrk="0">
              <a:lnSpc>
                <a:spcPct val="115000"/>
              </a:lnSpc>
            </a:pPr>
            <a:r>
              <a:rPr lang="en-US" sz="3200" b="1" dirty="0">
                <a:solidFill>
                  <a:schemeClr val="bg1"/>
                </a:solidFill>
                <a:latin typeface="宋体" panose="02010600030101010101" pitchFamily="2" charset="-122"/>
                <a:ea typeface="宋体" panose="02010600030101010101" pitchFamily="2" charset="-122"/>
              </a:rPr>
              <a:t>VPN</a:t>
            </a:r>
            <a:r>
              <a:rPr lang="zh-CN" altLang="en-US" sz="3200" b="1" dirty="0">
                <a:solidFill>
                  <a:schemeClr val="bg1"/>
                </a:solidFill>
                <a:latin typeface="宋体" panose="02010600030101010101" pitchFamily="2" charset="-122"/>
                <a:ea typeface="宋体" panose="02010600030101010101" pitchFamily="2" charset="-122"/>
              </a:rPr>
              <a:t>技术</a:t>
            </a:r>
            <a:r>
              <a:rPr lang="zh-CN" altLang="en-US" sz="3200" b="1" dirty="0">
                <a:solidFill>
                  <a:schemeClr val="bg1"/>
                </a:solidFill>
                <a:latin typeface="宋体" panose="02010600030101010101" pitchFamily="2" charset="-122"/>
                <a:ea typeface="宋体" panose="02010600030101010101" pitchFamily="2" charset="-122"/>
              </a:rPr>
              <a:t>类型</a:t>
            </a:r>
            <a:endParaRPr lang="zh-CN" altLang="en-US" sz="3200" b="1" dirty="0">
              <a:solidFill>
                <a:schemeClr val="bg1"/>
              </a:solidFill>
              <a:latin typeface="宋体" panose="02010600030101010101" pitchFamily="2" charset="-122"/>
              <a:ea typeface="宋体" panose="02010600030101010101" pitchFamily="2" charset="-122"/>
            </a:endParaRPr>
          </a:p>
        </p:txBody>
      </p:sp>
      <p:pic>
        <p:nvPicPr>
          <p:cNvPr id="2" name="图片 1" descr="IMG_256"/>
          <p:cNvPicPr>
            <a:picLocks noChangeAspect="1"/>
          </p:cNvPicPr>
          <p:nvPr>
            <p:custDataLst>
              <p:tags r:id="rId2"/>
            </p:custDataLst>
          </p:nvPr>
        </p:nvPicPr>
        <p:blipFill>
          <a:blip r:embed="rId3"/>
          <a:stretch>
            <a:fillRect/>
          </a:stretch>
        </p:blipFill>
        <p:spPr>
          <a:xfrm>
            <a:off x="2524125" y="1594485"/>
            <a:ext cx="7123430" cy="4987290"/>
          </a:xfrm>
          <a:prstGeom prst="rect">
            <a:avLst/>
          </a:prstGeom>
          <a:noFill/>
          <a:ln w="9525">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2" name="picture 132"/>
          <p:cNvPicPr>
            <a:picLocks noChangeAspect="1"/>
          </p:cNvPicPr>
          <p:nvPr/>
        </p:nvPicPr>
        <p:blipFill>
          <a:blip r:embed="rId1"/>
          <a:stretch>
            <a:fillRect/>
          </a:stretch>
        </p:blipFill>
        <p:spPr>
          <a:xfrm rot="21600000">
            <a:off x="0" y="4230622"/>
            <a:ext cx="12192000" cy="2627374"/>
          </a:xfrm>
          <a:prstGeom prst="rect">
            <a:avLst/>
          </a:prstGeom>
        </p:spPr>
      </p:pic>
      <p:sp>
        <p:nvSpPr>
          <p:cNvPr id="134" name="textbox 134"/>
          <p:cNvSpPr/>
          <p:nvPr/>
        </p:nvSpPr>
        <p:spPr>
          <a:xfrm>
            <a:off x="1248155" y="1865376"/>
            <a:ext cx="721359" cy="832485"/>
          </a:xfrm>
          <a:prstGeom prst="rect">
            <a:avLst/>
          </a:prstGeom>
          <a:solidFill>
            <a:srgbClr val="00BE9C"/>
          </a:solidFill>
        </p:spPr>
        <p:txBody>
          <a:bodyPr vert="horz" wrap="square" lIns="0" tIns="0" rIns="0" bIns="0"/>
          <a:lstStyle/>
          <a:p>
            <a:pPr algn="l" rtl="0" eaLnBrk="0">
              <a:lnSpc>
                <a:spcPct val="113000"/>
              </a:lnSpc>
            </a:pPr>
            <a:endParaRPr lang="en-US" altLang="en-US" sz="700" dirty="0"/>
          </a:p>
          <a:p>
            <a:pPr marL="98425" algn="l" rtl="0" eaLnBrk="0">
              <a:lnSpc>
                <a:spcPct val="86000"/>
              </a:lnSpc>
              <a:spcBef>
                <a:spcPts val="5"/>
              </a:spcBef>
            </a:pPr>
            <a:r>
              <a:rPr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02</a:t>
            </a:r>
            <a:endParaRPr lang="en-US" altLang="en-US" sz="3900" dirty="0"/>
          </a:p>
        </p:txBody>
      </p:sp>
      <p:sp>
        <p:nvSpPr>
          <p:cNvPr id="18" name="textbox 18"/>
          <p:cNvSpPr/>
          <p:nvPr>
            <p:custDataLst>
              <p:tags r:id="rId2"/>
            </p:custDataLst>
          </p:nvPr>
        </p:nvSpPr>
        <p:spPr>
          <a:xfrm>
            <a:off x="2055943" y="1865839"/>
            <a:ext cx="9311640" cy="799465"/>
          </a:xfrm>
          <a:prstGeom prst="rect">
            <a:avLst/>
          </a:prstGeom>
        </p:spPr>
        <p:txBody>
          <a:bodyPr vert="horz" wrap="square" lIns="0" tIns="0" rIns="0" bIns="0"/>
          <a:lstStyle/>
          <a:p>
            <a:pPr algn="l" rtl="0" eaLnBrk="0">
              <a:lnSpc>
                <a:spcPct val="79000"/>
              </a:lnSpc>
            </a:pPr>
            <a:endParaRPr lang="en-US" altLang="en-US" sz="100" dirty="0"/>
          </a:p>
          <a:p>
            <a:pPr marL="12700" algn="l" rtl="0" eaLnBrk="0">
              <a:lnSpc>
                <a:spcPct val="111000"/>
              </a:lnSpc>
              <a:tabLst>
                <a:tab pos="9298305" algn="l"/>
              </a:tabLst>
            </a:pPr>
            <a:r>
              <a:rPr lang="en-US" sz="2700" spc="0" dirty="0">
                <a:ln w="6350" cap="flat" cmpd="sng">
                  <a:solidFill>
                    <a:srgbClr val="000000">
                      <a:alpha val="100000"/>
                    </a:srgbClr>
                  </a:solidFill>
                  <a:prstDash val="solid"/>
                  <a:miter lim="0"/>
                </a:ln>
                <a:solidFill>
                  <a:srgbClr val="000000">
                    <a:alpha val="100000"/>
                  </a:srgbClr>
                </a:solidFill>
                <a:latin typeface="微软雅黑" panose="020B0503020204020204" charset="-122"/>
                <a:ea typeface="微软雅黑" panose="020B0503020204020204" charset="-122"/>
                <a:cs typeface="微软雅黑" panose="020B0503020204020204" charset="-122"/>
              </a:rPr>
              <a:t>SSL/TLS VPN</a:t>
            </a:r>
            <a:r>
              <a:rPr sz="2700" u="sng" spc="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endParaRPr lang="en-US" altLang="en-US" sz="2700" dirty="0"/>
          </a:p>
          <a:p>
            <a:pPr algn="l" rtl="0" eaLnBrk="0">
              <a:lnSpc>
                <a:spcPct val="127000"/>
              </a:lnSpc>
            </a:pPr>
            <a:endParaRPr lang="en-US" altLang="en-US" sz="300" dirty="0"/>
          </a:p>
          <a:p>
            <a:pPr marL="12700" algn="l" rtl="0" eaLnBrk="0">
              <a:lnSpc>
                <a:spcPct val="88000"/>
              </a:lnSpc>
              <a:spcBef>
                <a:spcPts val="220"/>
              </a:spcBef>
            </a:pPr>
            <a:r>
              <a:rPr sz="1500" dirty="0">
                <a:solidFill>
                  <a:srgbClr val="000000">
                    <a:alpha val="100000"/>
                  </a:srgbClr>
                </a:solidFill>
                <a:latin typeface="微软雅黑" panose="020B0503020204020204" charset="-122"/>
                <a:ea typeface="微软雅黑" panose="020B0503020204020204" charset="-122"/>
                <a:cs typeface="微软雅黑" panose="020B0503020204020204" charset="-122"/>
                <a:sym typeface="+mn-ea"/>
              </a:rPr>
              <a:t>Analyzing SSL/TLS VPN routes</a:t>
            </a:r>
            <a:endParaRPr sz="1500" dirty="0">
              <a:solidFill>
                <a:srgbClr val="000000">
                  <a:alpha val="100000"/>
                </a:srgbClr>
              </a:solidFill>
              <a:latin typeface="微软雅黑" panose="020B0503020204020204" charset="-122"/>
              <a:ea typeface="微软雅黑" panose="020B0503020204020204" charset="-122"/>
              <a:cs typeface="微软雅黑" panose="020B0503020204020204" charset="-122"/>
              <a:sym typeface="+mn-ea"/>
            </a:endParaRPr>
          </a:p>
          <a:p>
            <a:pPr marL="12700" algn="l" rtl="0" eaLnBrk="0">
              <a:lnSpc>
                <a:spcPct val="88000"/>
              </a:lnSpc>
              <a:spcBef>
                <a:spcPts val="220"/>
              </a:spcBef>
            </a:pPr>
            <a:r>
              <a:rPr sz="1500" dirty="0">
                <a:solidFill>
                  <a:srgbClr val="000000">
                    <a:alpha val="100000"/>
                  </a:srgbClr>
                </a:solidFill>
                <a:latin typeface="微软雅黑" panose="020B0503020204020204" charset="-122"/>
                <a:ea typeface="微软雅黑" panose="020B0503020204020204" charset="-122"/>
                <a:cs typeface="微软雅黑" panose="020B0503020204020204" charset="-122"/>
                <a:sym typeface="+mn-ea"/>
              </a:rPr>
              <a:t>SSL/TLS VPN Handshake</a:t>
            </a:r>
            <a:endParaRPr sz="150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a:p>
            <a:pPr marL="29210" algn="l" rtl="0" eaLnBrk="0">
              <a:lnSpc>
                <a:spcPts val="2040"/>
              </a:lnSpc>
              <a:spcBef>
                <a:spcPts val="0"/>
              </a:spcBef>
            </a:pPr>
            <a:endParaRPr sz="150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38" name="rect"/>
          <p:cNvSpPr/>
          <p:nvPr/>
        </p:nvSpPr>
        <p:spPr>
          <a:xfrm>
            <a:off x="4552695" y="338074"/>
            <a:ext cx="7200000" cy="6095"/>
          </a:xfrm>
          <a:prstGeom prst="rect">
            <a:avLst/>
          </a:prstGeom>
          <a:solidFill>
            <a:srgbClr val="000000">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02 </a:t>
              </a:r>
              <a:r>
                <a:rPr lang="en-US" altLang="en-US" sz="2000" dirty="0">
                  <a:sym typeface="+mn-ea"/>
                </a:rPr>
                <a:t>Analyzing SSL/TLS VPN routes</a:t>
              </a:r>
              <a:endParaRPr lang="en-US" altLang="en-US" sz="2000" dirty="0"/>
            </a:p>
            <a:p>
              <a:pPr marL="12700" algn="l" rtl="0" eaLnBrk="0">
                <a:lnSpc>
                  <a:spcPct val="88000"/>
                </a:lnSpc>
              </a:pPr>
              <a:endParaRPr lang="en-US" altLang="en-US" sz="2000" dirty="0"/>
            </a:p>
          </p:txBody>
        </p:sp>
      </p:grpSp>
      <p:pic>
        <p:nvPicPr>
          <p:cNvPr id="2020376675" name="图片 1"/>
          <p:cNvPicPr>
            <a:picLocks noChangeAspect="1"/>
          </p:cNvPicPr>
          <p:nvPr>
            <p:custDataLst>
              <p:tags r:id="rId1"/>
            </p:custDataLst>
          </p:nvPr>
        </p:nvPicPr>
        <p:blipFill>
          <a:blip r:embed="rId2"/>
          <a:stretch>
            <a:fillRect/>
          </a:stretch>
        </p:blipFill>
        <p:spPr>
          <a:xfrm>
            <a:off x="6712585" y="1833245"/>
            <a:ext cx="5483225" cy="3528060"/>
          </a:xfrm>
          <a:prstGeom prst="rect">
            <a:avLst/>
          </a:prstGeom>
        </p:spPr>
      </p:pic>
      <p:sp>
        <p:nvSpPr>
          <p:cNvPr id="263" name="textbox 263"/>
          <p:cNvSpPr/>
          <p:nvPr>
            <p:custDataLst>
              <p:tags r:id="rId3"/>
            </p:custDataLst>
          </p:nvPr>
        </p:nvSpPr>
        <p:spPr>
          <a:xfrm>
            <a:off x="867155" y="1833371"/>
            <a:ext cx="2338070" cy="440055"/>
          </a:xfrm>
          <a:prstGeom prst="rect">
            <a:avLst/>
          </a:prstGeom>
          <a:solidFill>
            <a:srgbClr val="00BE9C"/>
          </a:solidFill>
        </p:spPr>
        <p:txBody>
          <a:bodyPr vert="horz" wrap="square" lIns="0" tIns="0" rIns="0" bIns="0"/>
          <a:p>
            <a:pPr algn="l" rtl="0" eaLnBrk="0">
              <a:lnSpc>
                <a:spcPct val="109000"/>
              </a:lnSpc>
            </a:pPr>
            <a:endParaRPr lang="en-US" altLang="en-US" sz="600" dirty="0"/>
          </a:p>
          <a:p>
            <a:pPr marL="113665" algn="ctr" rtl="0" eaLnBrk="0">
              <a:lnSpc>
                <a:spcPct val="88000"/>
              </a:lnSpc>
              <a:spcBef>
                <a:spcPts val="0"/>
              </a:spcBef>
            </a:pPr>
            <a:r>
              <a:rPr sz="2000" dirty="0">
                <a:ln w="3175"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rPr>
              <a:t>TAP</a:t>
            </a:r>
            <a:endParaRPr lang="en-US" altLang="en-US" sz="2000" dirty="0"/>
          </a:p>
        </p:txBody>
      </p:sp>
      <p:sp>
        <p:nvSpPr>
          <p:cNvPr id="4" name="textbox 263"/>
          <p:cNvSpPr/>
          <p:nvPr>
            <p:custDataLst>
              <p:tags r:id="rId4"/>
            </p:custDataLst>
          </p:nvPr>
        </p:nvSpPr>
        <p:spPr>
          <a:xfrm>
            <a:off x="4202810" y="1833371"/>
            <a:ext cx="2338070" cy="440055"/>
          </a:xfrm>
          <a:prstGeom prst="rect">
            <a:avLst/>
          </a:prstGeom>
          <a:solidFill>
            <a:srgbClr val="00BE9C"/>
          </a:solidFill>
        </p:spPr>
        <p:txBody>
          <a:bodyPr vert="horz" wrap="square" lIns="0" tIns="0" rIns="0" bIns="0"/>
          <a:p>
            <a:pPr algn="l" rtl="0" eaLnBrk="0">
              <a:lnSpc>
                <a:spcPct val="109000"/>
              </a:lnSpc>
            </a:pPr>
            <a:endParaRPr lang="en-US" altLang="en-US" sz="600" dirty="0"/>
          </a:p>
          <a:p>
            <a:pPr marL="113665" algn="ctr" rtl="0" eaLnBrk="0">
              <a:lnSpc>
                <a:spcPct val="88000"/>
              </a:lnSpc>
              <a:spcBef>
                <a:spcPts val="0"/>
              </a:spcBef>
            </a:pPr>
            <a:r>
              <a:rPr sz="2000" dirty="0">
                <a:ln w="3175"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rPr>
              <a:t>T</a:t>
            </a:r>
            <a:r>
              <a:rPr lang="en-US" sz="2000" dirty="0">
                <a:ln w="3175"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rPr>
              <a:t>UN</a:t>
            </a:r>
            <a:endParaRPr lang="en-US" sz="2000" dirty="0">
              <a:ln w="3175"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sp>
        <p:nvSpPr>
          <p:cNvPr id="6" name="文本框 5"/>
          <p:cNvSpPr txBox="1"/>
          <p:nvPr/>
        </p:nvSpPr>
        <p:spPr>
          <a:xfrm>
            <a:off x="867410" y="2682875"/>
            <a:ext cx="2421890" cy="1198880"/>
          </a:xfrm>
          <a:prstGeom prst="rect">
            <a:avLst/>
          </a:prstGeom>
          <a:noFill/>
        </p:spPr>
        <p:txBody>
          <a:bodyPr wrap="square" rtlCol="0" anchor="t">
            <a:spAutoFit/>
          </a:bodyPr>
          <a:p>
            <a:r>
              <a:rPr lang="en-US" altLang="zh-CN"/>
              <a:t>TAP</a:t>
            </a:r>
            <a:r>
              <a:rPr lang="zh-CN" altLang="en-US"/>
              <a:t>等同于一个以太网设备，它操作第二层数据包如以太网数据帧。</a:t>
            </a:r>
            <a:endParaRPr lang="zh-CN" altLang="en-US"/>
          </a:p>
        </p:txBody>
      </p:sp>
      <p:sp>
        <p:nvSpPr>
          <p:cNvPr id="7" name="文本框 6"/>
          <p:cNvSpPr txBox="1"/>
          <p:nvPr/>
        </p:nvSpPr>
        <p:spPr>
          <a:xfrm>
            <a:off x="4208145" y="2783840"/>
            <a:ext cx="2332355" cy="922020"/>
          </a:xfrm>
          <a:prstGeom prst="rect">
            <a:avLst/>
          </a:prstGeom>
          <a:noFill/>
        </p:spPr>
        <p:txBody>
          <a:bodyPr wrap="square" rtlCol="0" anchor="t">
            <a:spAutoFit/>
          </a:bodyPr>
          <a:p>
            <a:r>
              <a:rPr lang="zh-CN" altLang="en-US"/>
              <a:t>TUN模拟了网络层设备，操作第三层数据包比如IP数据封包。</a:t>
            </a:r>
            <a:endParaRPr lang="zh-CN" altLang="en-US"/>
          </a:p>
        </p:txBody>
      </p:sp>
      <p:sp>
        <p:nvSpPr>
          <p:cNvPr id="8" name="文本框 7"/>
          <p:cNvSpPr txBox="1"/>
          <p:nvPr/>
        </p:nvSpPr>
        <p:spPr>
          <a:xfrm>
            <a:off x="867410" y="4325620"/>
            <a:ext cx="6608445" cy="922020"/>
          </a:xfrm>
          <a:prstGeom prst="rect">
            <a:avLst/>
          </a:prstGeom>
          <a:noFill/>
        </p:spPr>
        <p:txBody>
          <a:bodyPr wrap="square" rtlCol="0" anchor="t">
            <a:spAutoFit/>
          </a:bodyPr>
          <a:p>
            <a:pPr indent="0">
              <a:buFont typeface="Arial" panose="020B0604020202020204" pitchFamily="34" charset="0"/>
              <a:buNone/>
            </a:pPr>
            <a:r>
              <a:rPr lang="zh-CN" altLang="en-US"/>
              <a:t>Linux Tun/Tap驱动程序为应用程序提供了两种交互方式</a:t>
            </a:r>
            <a:endParaRPr lang="zh-CN" altLang="en-US"/>
          </a:p>
          <a:p>
            <a:pPr marL="285750" indent="-285750">
              <a:buFont typeface="Arial" panose="020B0604020202020204" pitchFamily="34" charset="0"/>
              <a:buChar char="•"/>
            </a:pPr>
            <a:r>
              <a:rPr lang="zh-CN" altLang="en-US"/>
              <a:t>虚拟网络接口</a:t>
            </a:r>
            <a:endParaRPr lang="zh-CN" altLang="en-US"/>
          </a:p>
          <a:p>
            <a:pPr marL="285750" indent="-285750">
              <a:buFont typeface="Arial" panose="020B0604020202020204" pitchFamily="34" charset="0"/>
              <a:buChar char="•"/>
            </a:pPr>
            <a:r>
              <a:rPr lang="zh-CN" altLang="en-US"/>
              <a:t>字符设备/dev/net/tun。</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38" name="rect"/>
          <p:cNvSpPr/>
          <p:nvPr/>
        </p:nvSpPr>
        <p:spPr>
          <a:xfrm>
            <a:off x="4552695" y="338074"/>
            <a:ext cx="7200000" cy="6095"/>
          </a:xfrm>
          <a:prstGeom prst="rect">
            <a:avLst/>
          </a:prstGeom>
          <a:solidFill>
            <a:srgbClr val="000000">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02 </a:t>
              </a:r>
              <a:r>
                <a:rPr lang="en-US" altLang="en-US" sz="2000" dirty="0">
                  <a:sym typeface="+mn-ea"/>
                </a:rPr>
                <a:t>Analyzing SSL/TLS VPN routes</a:t>
              </a:r>
              <a:endParaRPr lang="en-US" altLang="en-US" sz="2000" dirty="0"/>
            </a:p>
            <a:p>
              <a:pPr marL="12700" algn="l" rtl="0" eaLnBrk="0">
                <a:lnSpc>
                  <a:spcPct val="88000"/>
                </a:lnSpc>
              </a:pPr>
              <a:endParaRPr lang="en-US" altLang="en-US" sz="2000" dirty="0"/>
            </a:p>
          </p:txBody>
        </p:sp>
      </p:grpSp>
      <p:pic>
        <p:nvPicPr>
          <p:cNvPr id="25520725" name="图片 1"/>
          <p:cNvPicPr>
            <a:picLocks noChangeAspect="1"/>
          </p:cNvPicPr>
          <p:nvPr>
            <p:custDataLst>
              <p:tags r:id="rId1"/>
            </p:custDataLst>
          </p:nvPr>
        </p:nvPicPr>
        <p:blipFill>
          <a:blip r:embed="rId2"/>
          <a:stretch>
            <a:fillRect/>
          </a:stretch>
        </p:blipFill>
        <p:spPr>
          <a:xfrm>
            <a:off x="2425065" y="1262380"/>
            <a:ext cx="7340600" cy="4576445"/>
          </a:xfrm>
          <a:prstGeom prst="rect">
            <a:avLst/>
          </a:prstGeom>
        </p:spPr>
      </p:pic>
      <p:sp>
        <p:nvSpPr>
          <p:cNvPr id="3" name="文本框 2"/>
          <p:cNvSpPr txBox="1"/>
          <p:nvPr/>
        </p:nvSpPr>
        <p:spPr>
          <a:xfrm>
            <a:off x="1833245" y="894080"/>
            <a:ext cx="8524875" cy="368300"/>
          </a:xfrm>
          <a:prstGeom prst="rect">
            <a:avLst/>
          </a:prstGeom>
          <a:noFill/>
        </p:spPr>
        <p:txBody>
          <a:bodyPr wrap="square" rtlCol="0" anchor="t">
            <a:spAutoFit/>
          </a:bodyPr>
          <a:p>
            <a:pPr algn="ctr"/>
            <a:r>
              <a:rPr lang="zh-CN" altLang="en-US"/>
              <a:t>通过将Tun/Tap结合物理网络设备使用,我们可以创建一个点对点的隧道。</a:t>
            </a: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38" name="rect"/>
          <p:cNvSpPr/>
          <p:nvPr/>
        </p:nvSpPr>
        <p:spPr>
          <a:xfrm>
            <a:off x="4552695" y="338074"/>
            <a:ext cx="7200000" cy="6095"/>
          </a:xfrm>
          <a:prstGeom prst="rect">
            <a:avLst/>
          </a:prstGeom>
          <a:solidFill>
            <a:srgbClr val="000000">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02 </a:t>
              </a:r>
              <a:r>
                <a:rPr lang="en-US" altLang="en-US" sz="2000" dirty="0">
                  <a:sym typeface="+mn-ea"/>
                </a:rPr>
                <a:t>SSL/TLS Handshake</a:t>
              </a:r>
              <a:endParaRPr lang="en-US" altLang="en-US" sz="2000" dirty="0">
                <a:sym typeface="+mn-ea"/>
              </a:endParaRPr>
            </a:p>
          </p:txBody>
        </p:sp>
      </p:grpSp>
      <p:pic>
        <p:nvPicPr>
          <p:cNvPr id="3" name="图片 2"/>
          <p:cNvPicPr>
            <a:picLocks noChangeAspect="1"/>
          </p:cNvPicPr>
          <p:nvPr>
            <p:custDataLst>
              <p:tags r:id="rId1"/>
            </p:custDataLst>
          </p:nvPr>
        </p:nvPicPr>
        <p:blipFill rotWithShape="1">
          <a:blip r:embed="rId2"/>
          <a:srcRect t="13565" b="35245"/>
          <a:stretch>
            <a:fillRect/>
          </a:stretch>
        </p:blipFill>
        <p:spPr>
          <a:xfrm>
            <a:off x="4988259" y="347471"/>
            <a:ext cx="7323155" cy="5963356"/>
          </a:xfrm>
          <a:prstGeom prst="rect">
            <a:avLst/>
          </a:prstGeom>
        </p:spPr>
      </p:pic>
      <p:sp>
        <p:nvSpPr>
          <p:cNvPr id="7" name="文本框 6"/>
          <p:cNvSpPr txBox="1"/>
          <p:nvPr/>
        </p:nvSpPr>
        <p:spPr>
          <a:xfrm>
            <a:off x="13043" y="997122"/>
            <a:ext cx="2210540" cy="336118"/>
          </a:xfrm>
          <a:prstGeom prst="rect">
            <a:avLst/>
          </a:prstGeom>
          <a:noFill/>
        </p:spPr>
        <p:txBody>
          <a:bodyPr wrap="square">
            <a:spAutoFit/>
          </a:bodyPr>
          <a:lstStyle/>
          <a:p>
            <a:pPr marL="111760" algn="l" rtl="0" eaLnBrk="0">
              <a:lnSpc>
                <a:spcPct val="88000"/>
              </a:lnSpc>
              <a:spcBef>
                <a:spcPts val="1015"/>
              </a:spcBef>
            </a:pPr>
            <a:r>
              <a:rPr lang="en-US" altLang="zh-CN" sz="1800" spc="10" dirty="0">
                <a:solidFill>
                  <a:srgbClr val="000000">
                    <a:alpha val="100000"/>
                  </a:srgbClr>
                </a:solidFill>
                <a:latin typeface="Arial" panose="020B0604020202020204"/>
                <a:ea typeface="Arial" panose="020B0604020202020204"/>
                <a:cs typeface="Arial" panose="020B0604020202020204"/>
              </a:rPr>
              <a:t>•  </a:t>
            </a:r>
            <a:r>
              <a:rPr lang="zh-CN" altLang="en-US" dirty="0">
                <a:solidFill>
                  <a:srgbClr val="000000">
                    <a:alpha val="100000"/>
                  </a:srgbClr>
                </a:solidFill>
                <a:latin typeface="微软雅黑" panose="020B0503020204020204" charset="-122"/>
                <a:ea typeface="微软雅黑" panose="020B0503020204020204" charset="-122"/>
                <a:cs typeface="Arial" panose="020B0604020202020204"/>
              </a:rPr>
              <a:t>第一次握手</a:t>
            </a:r>
            <a:endParaRPr lang="zh-CN" altLang="en-US" sz="1800" dirty="0"/>
          </a:p>
        </p:txBody>
      </p:sp>
      <p:grpSp>
        <p:nvGrpSpPr>
          <p:cNvPr id="25" name="组合 24"/>
          <p:cNvGrpSpPr/>
          <p:nvPr/>
        </p:nvGrpSpPr>
        <p:grpSpPr>
          <a:xfrm>
            <a:off x="302283" y="1431560"/>
            <a:ext cx="4587460" cy="887612"/>
            <a:chOff x="304432" y="1546487"/>
            <a:chExt cx="4587460" cy="887612"/>
          </a:xfrm>
        </p:grpSpPr>
        <p:grpSp>
          <p:nvGrpSpPr>
            <p:cNvPr id="15" name="组合 14"/>
            <p:cNvGrpSpPr/>
            <p:nvPr/>
          </p:nvGrpSpPr>
          <p:grpSpPr>
            <a:xfrm>
              <a:off x="353127" y="1546487"/>
              <a:ext cx="4138428" cy="553998"/>
              <a:chOff x="273501" y="1514377"/>
              <a:chExt cx="4138428" cy="553998"/>
            </a:xfrm>
          </p:grpSpPr>
          <p:sp>
            <p:nvSpPr>
              <p:cNvPr id="8" name="文本框 7"/>
              <p:cNvSpPr txBox="1"/>
              <p:nvPr/>
            </p:nvSpPr>
            <p:spPr>
              <a:xfrm>
                <a:off x="273501" y="1699043"/>
                <a:ext cx="4138428" cy="369332"/>
              </a:xfrm>
              <a:prstGeom prst="rect">
                <a:avLst/>
              </a:prstGeom>
              <a:noFill/>
            </p:spPr>
            <p:txBody>
              <a:bodyPr wrap="square" rtlCol="0">
                <a:spAutoFit/>
              </a:bodyPr>
              <a:lstStyle/>
              <a:p>
                <a:r>
                  <a:rPr lang="en-US" altLang="zh-CN" dirty="0"/>
                  <a:t>Client                                          Server</a:t>
                </a:r>
                <a:endParaRPr lang="zh-CN" altLang="en-US" dirty="0"/>
              </a:p>
            </p:txBody>
          </p:sp>
          <p:cxnSp>
            <p:nvCxnSpPr>
              <p:cNvPr id="10" name="直接箭头连接符 9"/>
              <p:cNvCxnSpPr/>
              <p:nvPr/>
            </p:nvCxnSpPr>
            <p:spPr>
              <a:xfrm>
                <a:off x="1038687" y="1883709"/>
                <a:ext cx="2456991"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1578254" y="1514377"/>
                <a:ext cx="1448049" cy="369332"/>
              </a:xfrm>
              <a:prstGeom prst="rect">
                <a:avLst/>
              </a:prstGeom>
              <a:noFill/>
            </p:spPr>
            <p:txBody>
              <a:bodyPr wrap="square" rtlCol="0">
                <a:spAutoFit/>
              </a:bodyPr>
              <a:lstStyle/>
              <a:p>
                <a:r>
                  <a:rPr lang="en-US" altLang="zh-CN" dirty="0"/>
                  <a:t>Client Hello</a:t>
                </a:r>
                <a:endParaRPr lang="zh-CN" altLang="en-US" dirty="0"/>
              </a:p>
            </p:txBody>
          </p:sp>
        </p:grpSp>
        <p:sp>
          <p:nvSpPr>
            <p:cNvPr id="18" name="文本框 17"/>
            <p:cNvSpPr txBox="1"/>
            <p:nvPr/>
          </p:nvSpPr>
          <p:spPr>
            <a:xfrm>
              <a:off x="304432" y="2095545"/>
              <a:ext cx="4587460" cy="338554"/>
            </a:xfrm>
            <a:prstGeom prst="rect">
              <a:avLst/>
            </a:prstGeom>
            <a:noFill/>
          </p:spPr>
          <p:txBody>
            <a:bodyPr wrap="square" rtlCol="0">
              <a:spAutoFit/>
            </a:bodyPr>
            <a:lstStyle/>
            <a:p>
              <a:r>
                <a:rPr lang="zh-CN" altLang="en-US" sz="1600" dirty="0">
                  <a:ea typeface="宋体" panose="02010600030101010101" pitchFamily="2" charset="-122"/>
                </a:rPr>
                <a:t>传递</a:t>
              </a:r>
              <a:r>
                <a:rPr lang="en-US" altLang="zh-CN" sz="1600" dirty="0">
                  <a:ea typeface="宋体" panose="02010600030101010101" pitchFamily="2" charset="-122"/>
                </a:rPr>
                <a:t>Random</a:t>
              </a:r>
              <a:r>
                <a:rPr lang="zh-CN" altLang="en-US" sz="1600" dirty="0">
                  <a:ea typeface="宋体" panose="02010600030101010101" pitchFamily="2" charset="-122"/>
                </a:rPr>
                <a:t>、</a:t>
              </a:r>
              <a:r>
                <a:rPr lang="en-US" altLang="zh-CN" sz="1600" dirty="0">
                  <a:ea typeface="宋体" panose="02010600030101010101" pitchFamily="2" charset="-122"/>
                </a:rPr>
                <a:t>TLS</a:t>
              </a:r>
              <a:r>
                <a:rPr lang="zh-CN" altLang="en-US" sz="1600" dirty="0">
                  <a:ea typeface="宋体" panose="02010600030101010101" pitchFamily="2" charset="-122"/>
                </a:rPr>
                <a:t>版本、支持的加密及签名算法</a:t>
              </a:r>
              <a:endParaRPr lang="zh-CN" altLang="en-US" sz="1600" dirty="0">
                <a:ea typeface="宋体" panose="02010600030101010101" pitchFamily="2" charset="-122"/>
              </a:endParaRPr>
            </a:p>
          </p:txBody>
        </p:sp>
      </p:grpSp>
      <p:sp>
        <p:nvSpPr>
          <p:cNvPr id="26" name="文本框 25"/>
          <p:cNvSpPr txBox="1"/>
          <p:nvPr/>
        </p:nvSpPr>
        <p:spPr>
          <a:xfrm>
            <a:off x="80603" y="2740684"/>
            <a:ext cx="2210540" cy="336118"/>
          </a:xfrm>
          <a:prstGeom prst="rect">
            <a:avLst/>
          </a:prstGeom>
          <a:noFill/>
        </p:spPr>
        <p:txBody>
          <a:bodyPr wrap="square">
            <a:spAutoFit/>
          </a:bodyPr>
          <a:lstStyle/>
          <a:p>
            <a:pPr marL="111760" algn="l" rtl="0" eaLnBrk="0">
              <a:lnSpc>
                <a:spcPct val="88000"/>
              </a:lnSpc>
              <a:spcBef>
                <a:spcPts val="1015"/>
              </a:spcBef>
            </a:pPr>
            <a:r>
              <a:rPr lang="en-US" altLang="zh-CN" sz="1800" spc="10" dirty="0">
                <a:solidFill>
                  <a:srgbClr val="000000">
                    <a:alpha val="100000"/>
                  </a:srgbClr>
                </a:solidFill>
                <a:latin typeface="Arial" panose="020B0604020202020204"/>
                <a:ea typeface="Arial" panose="020B0604020202020204"/>
                <a:cs typeface="Arial" panose="020B0604020202020204"/>
              </a:rPr>
              <a:t>•  </a:t>
            </a:r>
            <a:r>
              <a:rPr lang="zh-CN" altLang="en-US" dirty="0">
                <a:solidFill>
                  <a:srgbClr val="000000">
                    <a:alpha val="100000"/>
                  </a:srgbClr>
                </a:solidFill>
                <a:latin typeface="微软雅黑" panose="020B0503020204020204" charset="-122"/>
                <a:ea typeface="微软雅黑" panose="020B0503020204020204" charset="-122"/>
                <a:cs typeface="Arial" panose="020B0604020202020204"/>
              </a:rPr>
              <a:t>第二次握手</a:t>
            </a:r>
            <a:endParaRPr lang="zh-CN" altLang="en-US" sz="1800" dirty="0"/>
          </a:p>
        </p:txBody>
      </p:sp>
      <p:grpSp>
        <p:nvGrpSpPr>
          <p:cNvPr id="35" name="组合 34"/>
          <p:cNvGrpSpPr/>
          <p:nvPr/>
        </p:nvGrpSpPr>
        <p:grpSpPr>
          <a:xfrm>
            <a:off x="239810" y="3227596"/>
            <a:ext cx="4587460" cy="1183416"/>
            <a:chOff x="335280" y="3092224"/>
            <a:chExt cx="4587460" cy="1183416"/>
          </a:xfrm>
        </p:grpSpPr>
        <p:grpSp>
          <p:nvGrpSpPr>
            <p:cNvPr id="27" name="组合 26"/>
            <p:cNvGrpSpPr/>
            <p:nvPr/>
          </p:nvGrpSpPr>
          <p:grpSpPr>
            <a:xfrm>
              <a:off x="335280" y="3092224"/>
              <a:ext cx="4587460" cy="1183416"/>
              <a:chOff x="335280" y="1528695"/>
              <a:chExt cx="4587460" cy="1183416"/>
            </a:xfrm>
          </p:grpSpPr>
          <p:grpSp>
            <p:nvGrpSpPr>
              <p:cNvPr id="28" name="组合 27"/>
              <p:cNvGrpSpPr/>
              <p:nvPr/>
            </p:nvGrpSpPr>
            <p:grpSpPr>
              <a:xfrm>
                <a:off x="353127" y="1528695"/>
                <a:ext cx="4138428" cy="571790"/>
                <a:chOff x="273501" y="1496585"/>
                <a:chExt cx="4138428" cy="571790"/>
              </a:xfrm>
            </p:grpSpPr>
            <p:sp>
              <p:nvSpPr>
                <p:cNvPr id="30" name="文本框 29"/>
                <p:cNvSpPr txBox="1"/>
                <p:nvPr/>
              </p:nvSpPr>
              <p:spPr>
                <a:xfrm>
                  <a:off x="273501" y="1699043"/>
                  <a:ext cx="4138428" cy="369332"/>
                </a:xfrm>
                <a:prstGeom prst="rect">
                  <a:avLst/>
                </a:prstGeom>
                <a:noFill/>
              </p:spPr>
              <p:txBody>
                <a:bodyPr wrap="square" rtlCol="0">
                  <a:spAutoFit/>
                </a:bodyPr>
                <a:lstStyle/>
                <a:p>
                  <a:r>
                    <a:rPr lang="en-US" altLang="zh-CN" dirty="0"/>
                    <a:t>Client                                         Server</a:t>
                  </a:r>
                  <a:endParaRPr lang="zh-CN" altLang="en-US" dirty="0"/>
                </a:p>
              </p:txBody>
            </p:sp>
            <p:sp>
              <p:nvSpPr>
                <p:cNvPr id="32" name="文本框 31"/>
                <p:cNvSpPr txBox="1"/>
                <p:nvPr/>
              </p:nvSpPr>
              <p:spPr>
                <a:xfrm>
                  <a:off x="1676112" y="1496585"/>
                  <a:ext cx="1448049" cy="369332"/>
                </a:xfrm>
                <a:prstGeom prst="rect">
                  <a:avLst/>
                </a:prstGeom>
                <a:noFill/>
              </p:spPr>
              <p:txBody>
                <a:bodyPr wrap="square" rtlCol="0">
                  <a:spAutoFit/>
                </a:bodyPr>
                <a:lstStyle/>
                <a:p>
                  <a:r>
                    <a:rPr lang="en-US" altLang="zh-CN" dirty="0"/>
                    <a:t>Server Hello</a:t>
                  </a:r>
                  <a:endParaRPr lang="zh-CN" altLang="en-US" dirty="0"/>
                </a:p>
              </p:txBody>
            </p:sp>
          </p:grpSp>
          <p:sp>
            <p:nvSpPr>
              <p:cNvPr id="29" name="文本框 28"/>
              <p:cNvSpPr txBox="1"/>
              <p:nvPr/>
            </p:nvSpPr>
            <p:spPr>
              <a:xfrm>
                <a:off x="335280" y="2127336"/>
                <a:ext cx="4587460" cy="584775"/>
              </a:xfrm>
              <a:prstGeom prst="rect">
                <a:avLst/>
              </a:prstGeom>
              <a:noFill/>
            </p:spPr>
            <p:txBody>
              <a:bodyPr wrap="square" rtlCol="0">
                <a:spAutoFit/>
              </a:bodyPr>
              <a:lstStyle/>
              <a:p>
                <a:r>
                  <a:rPr lang="zh-CN" altLang="en-US" sz="1600" dirty="0">
                    <a:ea typeface="宋体" panose="02010600030101010101" pitchFamily="2" charset="-122"/>
                  </a:rPr>
                  <a:t>传递</a:t>
                </a:r>
                <a:r>
                  <a:rPr lang="en-US" altLang="zh-CN" sz="1600" dirty="0">
                    <a:ea typeface="宋体" panose="02010600030101010101" pitchFamily="2" charset="-122"/>
                  </a:rPr>
                  <a:t>Random</a:t>
                </a:r>
                <a:r>
                  <a:rPr lang="zh-CN" altLang="en-US" sz="1600" dirty="0">
                    <a:ea typeface="宋体" panose="02010600030101010101" pitchFamily="2" charset="-122"/>
                  </a:rPr>
                  <a:t>，决定</a:t>
                </a:r>
                <a:r>
                  <a:rPr lang="en-US" altLang="zh-CN" sz="1600" dirty="0">
                    <a:ea typeface="宋体" panose="02010600030101010101" pitchFamily="2" charset="-122"/>
                  </a:rPr>
                  <a:t>TLS</a:t>
                </a:r>
                <a:r>
                  <a:rPr lang="zh-CN" altLang="en-US" sz="1600" dirty="0">
                    <a:ea typeface="宋体" panose="02010600030101010101" pitchFamily="2" charset="-122"/>
                  </a:rPr>
                  <a:t>版本、使用的加密套件、压缩方法等</a:t>
                </a:r>
                <a:endParaRPr lang="zh-CN" altLang="en-US" sz="1600" dirty="0">
                  <a:ea typeface="宋体" panose="02010600030101010101" pitchFamily="2" charset="-122"/>
                </a:endParaRPr>
              </a:p>
            </p:txBody>
          </p:sp>
        </p:grpSp>
        <p:cxnSp>
          <p:nvCxnSpPr>
            <p:cNvPr id="34" name="直接箭头连接符 33"/>
            <p:cNvCxnSpPr/>
            <p:nvPr/>
          </p:nvCxnSpPr>
          <p:spPr>
            <a:xfrm flipH="1">
              <a:off x="1105270" y="3479348"/>
              <a:ext cx="237859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36" name="组合 35"/>
          <p:cNvGrpSpPr/>
          <p:nvPr/>
        </p:nvGrpSpPr>
        <p:grpSpPr>
          <a:xfrm>
            <a:off x="147828" y="4657748"/>
            <a:ext cx="5242534" cy="1360303"/>
            <a:chOff x="358714" y="2975446"/>
            <a:chExt cx="4587460" cy="1360303"/>
          </a:xfrm>
        </p:grpSpPr>
        <p:grpSp>
          <p:nvGrpSpPr>
            <p:cNvPr id="37" name="组合 36"/>
            <p:cNvGrpSpPr/>
            <p:nvPr/>
          </p:nvGrpSpPr>
          <p:grpSpPr>
            <a:xfrm>
              <a:off x="358714" y="2975446"/>
              <a:ext cx="4587460" cy="1360303"/>
              <a:chOff x="358714" y="1411917"/>
              <a:chExt cx="4587460" cy="1360303"/>
            </a:xfrm>
          </p:grpSpPr>
          <p:grpSp>
            <p:nvGrpSpPr>
              <p:cNvPr id="39" name="组合 38"/>
              <p:cNvGrpSpPr/>
              <p:nvPr/>
            </p:nvGrpSpPr>
            <p:grpSpPr>
              <a:xfrm>
                <a:off x="378805" y="1411917"/>
                <a:ext cx="4138428" cy="688568"/>
                <a:chOff x="299179" y="1379807"/>
                <a:chExt cx="4138428" cy="688568"/>
              </a:xfrm>
            </p:grpSpPr>
            <p:sp>
              <p:nvSpPr>
                <p:cNvPr id="41" name="文本框 40"/>
                <p:cNvSpPr txBox="1"/>
                <p:nvPr/>
              </p:nvSpPr>
              <p:spPr>
                <a:xfrm>
                  <a:off x="299179" y="1699043"/>
                  <a:ext cx="4138428" cy="369332"/>
                </a:xfrm>
                <a:prstGeom prst="rect">
                  <a:avLst/>
                </a:prstGeom>
                <a:noFill/>
              </p:spPr>
              <p:txBody>
                <a:bodyPr wrap="square" rtlCol="0">
                  <a:spAutoFit/>
                </a:bodyPr>
                <a:lstStyle/>
                <a:p>
                  <a:r>
                    <a:rPr lang="en-US" altLang="zh-CN" dirty="0"/>
                    <a:t>Client                                          Server</a:t>
                  </a:r>
                  <a:endParaRPr lang="zh-CN" altLang="en-US" dirty="0"/>
                </a:p>
              </p:txBody>
            </p:sp>
            <p:sp>
              <p:nvSpPr>
                <p:cNvPr id="42" name="文本框 41"/>
                <p:cNvSpPr txBox="1"/>
                <p:nvPr/>
              </p:nvSpPr>
              <p:spPr>
                <a:xfrm>
                  <a:off x="1090629" y="1379807"/>
                  <a:ext cx="2095270" cy="523220"/>
                </a:xfrm>
                <a:prstGeom prst="rect">
                  <a:avLst/>
                </a:prstGeom>
                <a:noFill/>
              </p:spPr>
              <p:txBody>
                <a:bodyPr wrap="square" rtlCol="0">
                  <a:spAutoFit/>
                </a:bodyPr>
                <a:lstStyle/>
                <a:p>
                  <a:r>
                    <a:rPr lang="en-US" altLang="zh-CN" sz="1400" dirty="0"/>
                    <a:t>Certificate</a:t>
                  </a:r>
                  <a:r>
                    <a:rPr lang="zh-CN" altLang="en-US" sz="1400" dirty="0"/>
                    <a:t>、</a:t>
                  </a:r>
                  <a:r>
                    <a:rPr lang="en-US" altLang="zh-CN" sz="1400" dirty="0"/>
                    <a:t>Key Exchange</a:t>
                  </a:r>
                  <a:r>
                    <a:rPr lang="zh-CN" altLang="en-US" sz="1400" dirty="0"/>
                    <a:t>、</a:t>
                  </a:r>
                  <a:r>
                    <a:rPr lang="en-US" altLang="zh-CN" sz="1400" dirty="0"/>
                    <a:t>   Server Hello</a:t>
                  </a:r>
                  <a:r>
                    <a:rPr lang="zh-CN" altLang="en-US" sz="1400" dirty="0"/>
                    <a:t> </a:t>
                  </a:r>
                  <a:r>
                    <a:rPr lang="en-US" altLang="zh-CN" sz="1400" dirty="0"/>
                    <a:t>Done</a:t>
                  </a:r>
                  <a:endParaRPr lang="zh-CN" altLang="en-US" sz="1400" dirty="0"/>
                </a:p>
              </p:txBody>
            </p:sp>
          </p:grpSp>
          <p:sp>
            <p:nvSpPr>
              <p:cNvPr id="40" name="文本框 39"/>
              <p:cNvSpPr txBox="1"/>
              <p:nvPr/>
            </p:nvSpPr>
            <p:spPr>
              <a:xfrm>
                <a:off x="358714" y="2187445"/>
                <a:ext cx="4587460" cy="584775"/>
              </a:xfrm>
              <a:prstGeom prst="rect">
                <a:avLst/>
              </a:prstGeom>
              <a:noFill/>
            </p:spPr>
            <p:txBody>
              <a:bodyPr wrap="square" rtlCol="0">
                <a:spAutoFit/>
              </a:bodyPr>
              <a:lstStyle/>
              <a:p>
                <a:r>
                  <a:rPr lang="zh-CN" altLang="en-US" sz="1600" dirty="0">
                    <a:ea typeface="宋体" panose="02010600030101010101" pitchFamily="2" charset="-122"/>
                  </a:rPr>
                  <a:t>传递</a:t>
                </a:r>
                <a:r>
                  <a:rPr lang="en-US" altLang="zh-CN" sz="1600" dirty="0">
                    <a:ea typeface="宋体" panose="02010600030101010101" pitchFamily="2" charset="-122"/>
                  </a:rPr>
                  <a:t>Server</a:t>
                </a:r>
                <a:r>
                  <a:rPr lang="zh-CN" altLang="en-US" sz="1600" dirty="0">
                    <a:ea typeface="宋体" panose="02010600030101010101" pitchFamily="2" charset="-122"/>
                  </a:rPr>
                  <a:t>证书、向</a:t>
                </a:r>
                <a:r>
                  <a:rPr lang="en-US" altLang="zh-CN" sz="1600" dirty="0">
                    <a:ea typeface="宋体" panose="02010600030101010101" pitchFamily="2" charset="-122"/>
                  </a:rPr>
                  <a:t>Client</a:t>
                </a:r>
                <a:r>
                  <a:rPr lang="zh-CN" altLang="en-US" sz="1600" dirty="0">
                    <a:ea typeface="宋体" panose="02010600030101010101" pitchFamily="2" charset="-122"/>
                  </a:rPr>
                  <a:t>传递</a:t>
                </a:r>
                <a:r>
                  <a:rPr lang="en-US" altLang="zh-CN" sz="1600" dirty="0">
                    <a:ea typeface="宋体" panose="02010600030101010101" pitchFamily="2" charset="-122"/>
                  </a:rPr>
                  <a:t>Server</a:t>
                </a:r>
                <a:r>
                  <a:rPr lang="zh-CN" altLang="en-US" sz="1600" dirty="0">
                    <a:ea typeface="宋体" panose="02010600030101010101" pitchFamily="2" charset="-122"/>
                  </a:rPr>
                  <a:t>公钥、结束</a:t>
                </a:r>
                <a:r>
                  <a:rPr lang="en-US" altLang="zh-CN" sz="1600" dirty="0">
                    <a:ea typeface="宋体" panose="02010600030101010101" pitchFamily="2" charset="-122"/>
                  </a:rPr>
                  <a:t>Hello</a:t>
                </a:r>
                <a:endParaRPr lang="zh-CN" altLang="en-US" sz="1600" dirty="0">
                  <a:ea typeface="宋体" panose="02010600030101010101" pitchFamily="2" charset="-122"/>
                </a:endParaRPr>
              </a:p>
            </p:txBody>
          </p:sp>
        </p:grpSp>
        <p:cxnSp>
          <p:nvCxnSpPr>
            <p:cNvPr id="38" name="直接箭头连接符 37"/>
            <p:cNvCxnSpPr/>
            <p:nvPr/>
          </p:nvCxnSpPr>
          <p:spPr>
            <a:xfrm flipH="1">
              <a:off x="1060102" y="3488075"/>
              <a:ext cx="220468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38" name="rect"/>
          <p:cNvSpPr/>
          <p:nvPr/>
        </p:nvSpPr>
        <p:spPr>
          <a:xfrm>
            <a:off x="4552695" y="338074"/>
            <a:ext cx="7200000" cy="6095"/>
          </a:xfrm>
          <a:prstGeom prst="rect">
            <a:avLst/>
          </a:prstGeom>
          <a:solidFill>
            <a:srgbClr val="000000">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02 </a:t>
              </a:r>
              <a:r>
                <a:rPr lang="en-US" altLang="en-US" sz="2000" dirty="0">
                  <a:sym typeface="+mn-ea"/>
                </a:rPr>
                <a:t>SSL/TLS Handshake</a:t>
              </a:r>
              <a:endParaRPr lang="en-US" altLang="en-US" sz="2000" dirty="0">
                <a:sym typeface="+mn-ea"/>
              </a:endParaRPr>
            </a:p>
          </p:txBody>
        </p:sp>
      </p:grpSp>
      <p:pic>
        <p:nvPicPr>
          <p:cNvPr id="3" name="图片 2"/>
          <p:cNvPicPr>
            <a:picLocks noChangeAspect="1"/>
          </p:cNvPicPr>
          <p:nvPr>
            <p:custDataLst>
              <p:tags r:id="rId1"/>
            </p:custDataLst>
          </p:nvPr>
        </p:nvPicPr>
        <p:blipFill rotWithShape="1">
          <a:blip r:embed="rId2"/>
          <a:srcRect l="-200" t="24466" r="200" b="14884"/>
          <a:stretch>
            <a:fillRect/>
          </a:stretch>
        </p:blipFill>
        <p:spPr>
          <a:xfrm>
            <a:off x="5243698" y="-623949"/>
            <a:ext cx="7323155" cy="7065384"/>
          </a:xfrm>
          <a:prstGeom prst="rect">
            <a:avLst/>
          </a:prstGeom>
        </p:spPr>
      </p:pic>
      <p:sp>
        <p:nvSpPr>
          <p:cNvPr id="7" name="文本框 6"/>
          <p:cNvSpPr txBox="1"/>
          <p:nvPr/>
        </p:nvSpPr>
        <p:spPr>
          <a:xfrm>
            <a:off x="61948" y="962195"/>
            <a:ext cx="2210540" cy="336118"/>
          </a:xfrm>
          <a:prstGeom prst="rect">
            <a:avLst/>
          </a:prstGeom>
          <a:noFill/>
        </p:spPr>
        <p:txBody>
          <a:bodyPr wrap="square">
            <a:spAutoFit/>
          </a:bodyPr>
          <a:lstStyle/>
          <a:p>
            <a:pPr marL="111760" algn="l" rtl="0" eaLnBrk="0">
              <a:lnSpc>
                <a:spcPct val="88000"/>
              </a:lnSpc>
              <a:spcBef>
                <a:spcPts val="1015"/>
              </a:spcBef>
            </a:pPr>
            <a:r>
              <a:rPr lang="en-US" altLang="zh-CN" sz="1800" spc="10" dirty="0">
                <a:solidFill>
                  <a:srgbClr val="000000">
                    <a:alpha val="100000"/>
                  </a:srgbClr>
                </a:solidFill>
                <a:latin typeface="Arial" panose="020B0604020202020204"/>
                <a:ea typeface="Arial" panose="020B0604020202020204"/>
                <a:cs typeface="Arial" panose="020B0604020202020204"/>
              </a:rPr>
              <a:t>•  </a:t>
            </a:r>
            <a:r>
              <a:rPr lang="zh-CN" altLang="en-US" dirty="0">
                <a:solidFill>
                  <a:srgbClr val="000000">
                    <a:alpha val="100000"/>
                  </a:srgbClr>
                </a:solidFill>
                <a:latin typeface="微软雅黑" panose="020B0503020204020204" charset="-122"/>
                <a:ea typeface="微软雅黑" panose="020B0503020204020204" charset="-122"/>
                <a:cs typeface="Arial" panose="020B0604020202020204"/>
              </a:rPr>
              <a:t>第三次握手</a:t>
            </a:r>
            <a:endParaRPr lang="zh-CN" altLang="en-US" sz="1800" dirty="0"/>
          </a:p>
        </p:txBody>
      </p:sp>
      <p:grpSp>
        <p:nvGrpSpPr>
          <p:cNvPr id="25" name="组合 24"/>
          <p:cNvGrpSpPr/>
          <p:nvPr/>
        </p:nvGrpSpPr>
        <p:grpSpPr>
          <a:xfrm>
            <a:off x="335280" y="1576129"/>
            <a:ext cx="4908419" cy="1092533"/>
            <a:chOff x="335279" y="1341065"/>
            <a:chExt cx="4908419" cy="1092533"/>
          </a:xfrm>
        </p:grpSpPr>
        <p:grpSp>
          <p:nvGrpSpPr>
            <p:cNvPr id="15" name="组合 14"/>
            <p:cNvGrpSpPr/>
            <p:nvPr/>
          </p:nvGrpSpPr>
          <p:grpSpPr>
            <a:xfrm>
              <a:off x="353127" y="1341065"/>
              <a:ext cx="4138428" cy="759420"/>
              <a:chOff x="273501" y="1308955"/>
              <a:chExt cx="4138428" cy="759420"/>
            </a:xfrm>
          </p:grpSpPr>
          <p:sp>
            <p:nvSpPr>
              <p:cNvPr id="8" name="文本框 7"/>
              <p:cNvSpPr txBox="1"/>
              <p:nvPr/>
            </p:nvSpPr>
            <p:spPr>
              <a:xfrm>
                <a:off x="273501" y="1699043"/>
                <a:ext cx="4138428" cy="369332"/>
              </a:xfrm>
              <a:prstGeom prst="rect">
                <a:avLst/>
              </a:prstGeom>
              <a:noFill/>
            </p:spPr>
            <p:txBody>
              <a:bodyPr wrap="square" rtlCol="0">
                <a:spAutoFit/>
              </a:bodyPr>
              <a:lstStyle/>
              <a:p>
                <a:r>
                  <a:rPr lang="en-US" altLang="zh-CN" dirty="0"/>
                  <a:t>Client                                          Server</a:t>
                </a:r>
                <a:endParaRPr lang="zh-CN" altLang="en-US" dirty="0"/>
              </a:p>
            </p:txBody>
          </p:sp>
          <p:cxnSp>
            <p:nvCxnSpPr>
              <p:cNvPr id="10" name="直接箭头连接符 9"/>
              <p:cNvCxnSpPr/>
              <p:nvPr/>
            </p:nvCxnSpPr>
            <p:spPr>
              <a:xfrm>
                <a:off x="1038687" y="1883709"/>
                <a:ext cx="2456991"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868259" y="1308955"/>
                <a:ext cx="3495757" cy="461665"/>
              </a:xfrm>
              <a:prstGeom prst="rect">
                <a:avLst/>
              </a:prstGeom>
              <a:noFill/>
            </p:spPr>
            <p:txBody>
              <a:bodyPr wrap="square" rtlCol="0">
                <a:spAutoFit/>
              </a:bodyPr>
              <a:lstStyle/>
              <a:p>
                <a:r>
                  <a:rPr lang="en-US" altLang="zh-CN" sz="1200" dirty="0"/>
                  <a:t>Client Key Exchange</a:t>
                </a:r>
                <a:r>
                  <a:rPr lang="zh-CN" altLang="en-US" sz="1200" dirty="0"/>
                  <a:t>、</a:t>
                </a:r>
                <a:r>
                  <a:rPr lang="en-US" altLang="zh-CN" sz="1200" dirty="0"/>
                  <a:t>Change Cipher Spec</a:t>
                </a:r>
                <a:r>
                  <a:rPr lang="zh-CN" altLang="en-US" sz="1200" dirty="0"/>
                  <a:t>、</a:t>
                </a:r>
                <a:r>
                  <a:rPr lang="en-US" altLang="zh-CN" sz="1200" dirty="0"/>
                  <a:t>Encrypted Handshake Message</a:t>
                </a:r>
                <a:endParaRPr lang="zh-CN" altLang="en-US" sz="1200" dirty="0"/>
              </a:p>
            </p:txBody>
          </p:sp>
        </p:grpSp>
        <p:sp>
          <p:nvSpPr>
            <p:cNvPr id="18" name="文本框 17"/>
            <p:cNvSpPr txBox="1"/>
            <p:nvPr/>
          </p:nvSpPr>
          <p:spPr>
            <a:xfrm>
              <a:off x="335279" y="2095044"/>
              <a:ext cx="4908419" cy="338554"/>
            </a:xfrm>
            <a:prstGeom prst="rect">
              <a:avLst/>
            </a:prstGeom>
            <a:noFill/>
          </p:spPr>
          <p:txBody>
            <a:bodyPr wrap="square" rtlCol="0">
              <a:spAutoFit/>
            </a:bodyPr>
            <a:lstStyle/>
            <a:p>
              <a:r>
                <a:rPr lang="zh-CN" altLang="en-US" sz="1600" dirty="0">
                  <a:ea typeface="宋体" panose="02010600030101010101" pitchFamily="2" charset="-122"/>
                </a:rPr>
                <a:t>向</a:t>
              </a:r>
              <a:r>
                <a:rPr lang="en-US" altLang="zh-CN" sz="1600" dirty="0">
                  <a:ea typeface="宋体" panose="02010600030101010101" pitchFamily="2" charset="-122"/>
                </a:rPr>
                <a:t>Server</a:t>
              </a:r>
              <a:r>
                <a:rPr lang="zh-CN" altLang="en-US" sz="1600" dirty="0">
                  <a:ea typeface="宋体" panose="02010600030101010101" pitchFamily="2" charset="-122"/>
                </a:rPr>
                <a:t>传递</a:t>
              </a:r>
              <a:r>
                <a:rPr lang="en-US" altLang="zh-CN" sz="1600" dirty="0">
                  <a:ea typeface="宋体" panose="02010600030101010101" pitchFamily="2" charset="-122"/>
                </a:rPr>
                <a:t>Client</a:t>
              </a:r>
              <a:r>
                <a:rPr lang="zh-CN" altLang="en-US" sz="1600" dirty="0">
                  <a:ea typeface="宋体" panose="02010600030101010101" pitchFamily="2" charset="-122"/>
                </a:rPr>
                <a:t>公钥、改用加密通话、加密信息</a:t>
              </a:r>
              <a:endParaRPr lang="zh-CN" altLang="en-US" sz="1600" dirty="0">
                <a:ea typeface="宋体" panose="02010600030101010101" pitchFamily="2" charset="-122"/>
              </a:endParaRPr>
            </a:p>
          </p:txBody>
        </p:sp>
      </p:grpSp>
      <p:sp>
        <p:nvSpPr>
          <p:cNvPr id="26" name="文本框 25"/>
          <p:cNvSpPr txBox="1"/>
          <p:nvPr/>
        </p:nvSpPr>
        <p:spPr>
          <a:xfrm>
            <a:off x="61948" y="3199285"/>
            <a:ext cx="2210540" cy="336118"/>
          </a:xfrm>
          <a:prstGeom prst="rect">
            <a:avLst/>
          </a:prstGeom>
          <a:noFill/>
        </p:spPr>
        <p:txBody>
          <a:bodyPr wrap="square">
            <a:spAutoFit/>
          </a:bodyPr>
          <a:lstStyle/>
          <a:p>
            <a:pPr marL="111760" algn="l" rtl="0" eaLnBrk="0">
              <a:lnSpc>
                <a:spcPct val="88000"/>
              </a:lnSpc>
              <a:spcBef>
                <a:spcPts val="1015"/>
              </a:spcBef>
            </a:pPr>
            <a:r>
              <a:rPr lang="en-US" altLang="zh-CN" sz="1800" spc="10" dirty="0">
                <a:solidFill>
                  <a:srgbClr val="000000">
                    <a:alpha val="100000"/>
                  </a:srgbClr>
                </a:solidFill>
                <a:latin typeface="Arial" panose="020B0604020202020204"/>
                <a:ea typeface="Arial" panose="020B0604020202020204"/>
                <a:cs typeface="Arial" panose="020B0604020202020204"/>
              </a:rPr>
              <a:t>•  </a:t>
            </a:r>
            <a:r>
              <a:rPr lang="zh-CN" altLang="en-US" dirty="0">
                <a:solidFill>
                  <a:srgbClr val="000000">
                    <a:alpha val="100000"/>
                  </a:srgbClr>
                </a:solidFill>
                <a:latin typeface="微软雅黑" panose="020B0503020204020204" charset="-122"/>
                <a:ea typeface="微软雅黑" panose="020B0503020204020204" charset="-122"/>
                <a:cs typeface="Arial" panose="020B0604020202020204"/>
              </a:rPr>
              <a:t>第四次握手</a:t>
            </a:r>
            <a:endParaRPr lang="zh-CN" altLang="en-US" sz="1800" dirty="0"/>
          </a:p>
        </p:txBody>
      </p:sp>
      <p:grpSp>
        <p:nvGrpSpPr>
          <p:cNvPr id="36" name="组合 35"/>
          <p:cNvGrpSpPr/>
          <p:nvPr/>
        </p:nvGrpSpPr>
        <p:grpSpPr>
          <a:xfrm>
            <a:off x="353128" y="3830946"/>
            <a:ext cx="5242534" cy="1138384"/>
            <a:chOff x="358714" y="2951144"/>
            <a:chExt cx="4587460" cy="1138384"/>
          </a:xfrm>
        </p:grpSpPr>
        <p:grpSp>
          <p:nvGrpSpPr>
            <p:cNvPr id="37" name="组合 36"/>
            <p:cNvGrpSpPr/>
            <p:nvPr/>
          </p:nvGrpSpPr>
          <p:grpSpPr>
            <a:xfrm>
              <a:off x="358714" y="2951144"/>
              <a:ext cx="4587460" cy="1138384"/>
              <a:chOff x="358714" y="1387615"/>
              <a:chExt cx="4587460" cy="1138384"/>
            </a:xfrm>
          </p:grpSpPr>
          <p:grpSp>
            <p:nvGrpSpPr>
              <p:cNvPr id="39" name="组合 38"/>
              <p:cNvGrpSpPr/>
              <p:nvPr/>
            </p:nvGrpSpPr>
            <p:grpSpPr>
              <a:xfrm>
                <a:off x="378805" y="1387615"/>
                <a:ext cx="4138428" cy="712870"/>
                <a:chOff x="299179" y="1355505"/>
                <a:chExt cx="4138428" cy="712870"/>
              </a:xfrm>
            </p:grpSpPr>
            <p:sp>
              <p:nvSpPr>
                <p:cNvPr id="41" name="文本框 40"/>
                <p:cNvSpPr txBox="1"/>
                <p:nvPr/>
              </p:nvSpPr>
              <p:spPr>
                <a:xfrm>
                  <a:off x="299179" y="1699043"/>
                  <a:ext cx="4138428" cy="369332"/>
                </a:xfrm>
                <a:prstGeom prst="rect">
                  <a:avLst/>
                </a:prstGeom>
                <a:noFill/>
              </p:spPr>
              <p:txBody>
                <a:bodyPr wrap="square" rtlCol="0">
                  <a:spAutoFit/>
                </a:bodyPr>
                <a:lstStyle/>
                <a:p>
                  <a:r>
                    <a:rPr lang="en-US" altLang="zh-CN" dirty="0"/>
                    <a:t>Client                                          Server</a:t>
                  </a:r>
                  <a:endParaRPr lang="zh-CN" altLang="en-US" dirty="0"/>
                </a:p>
              </p:txBody>
            </p:sp>
            <p:sp>
              <p:nvSpPr>
                <p:cNvPr id="42" name="文本框 41"/>
                <p:cNvSpPr txBox="1"/>
                <p:nvPr/>
              </p:nvSpPr>
              <p:spPr>
                <a:xfrm>
                  <a:off x="993228" y="1355505"/>
                  <a:ext cx="2377285" cy="523220"/>
                </a:xfrm>
                <a:prstGeom prst="rect">
                  <a:avLst/>
                </a:prstGeom>
                <a:noFill/>
              </p:spPr>
              <p:txBody>
                <a:bodyPr wrap="square" rtlCol="0">
                  <a:spAutoFit/>
                </a:bodyPr>
                <a:lstStyle/>
                <a:p>
                  <a:r>
                    <a:rPr lang="en-US" altLang="zh-CN" sz="1400" dirty="0"/>
                    <a:t>Change Cipher Spec</a:t>
                  </a:r>
                  <a:r>
                    <a:rPr lang="zh-CN" altLang="en-US" sz="1400" dirty="0"/>
                    <a:t>、</a:t>
                  </a:r>
                  <a:r>
                    <a:rPr lang="en-US" altLang="zh-CN" sz="1400" dirty="0"/>
                    <a:t>Encrypted Handshake Message</a:t>
                  </a:r>
                  <a:endParaRPr lang="zh-CN" altLang="en-US" sz="1400" dirty="0"/>
                </a:p>
              </p:txBody>
            </p:sp>
          </p:grpSp>
          <p:sp>
            <p:nvSpPr>
              <p:cNvPr id="40" name="文本框 39"/>
              <p:cNvSpPr txBox="1"/>
              <p:nvPr/>
            </p:nvSpPr>
            <p:spPr>
              <a:xfrm>
                <a:off x="358714" y="2187445"/>
                <a:ext cx="4587460" cy="338554"/>
              </a:xfrm>
              <a:prstGeom prst="rect">
                <a:avLst/>
              </a:prstGeom>
              <a:noFill/>
            </p:spPr>
            <p:txBody>
              <a:bodyPr wrap="square" rtlCol="0">
                <a:spAutoFit/>
              </a:bodyPr>
              <a:lstStyle/>
              <a:p>
                <a:r>
                  <a:rPr lang="en-US" altLang="zh-CN" sz="1600" dirty="0">
                    <a:ea typeface="宋体" panose="02010600030101010101" pitchFamily="2" charset="-122"/>
                  </a:rPr>
                  <a:t>Server</a:t>
                </a:r>
                <a:r>
                  <a:rPr lang="zh-CN" altLang="en-US" sz="1600" dirty="0">
                    <a:ea typeface="宋体" panose="02010600030101010101" pitchFamily="2" charset="-122"/>
                  </a:rPr>
                  <a:t>端改用加密通话、传递加密信息</a:t>
                </a:r>
                <a:endParaRPr lang="zh-CN" altLang="en-US" sz="1600" dirty="0">
                  <a:ea typeface="宋体" panose="02010600030101010101" pitchFamily="2" charset="-122"/>
                </a:endParaRPr>
              </a:p>
            </p:txBody>
          </p:sp>
        </p:grpSp>
        <p:cxnSp>
          <p:nvCxnSpPr>
            <p:cNvPr id="38" name="直接箭头连接符 37"/>
            <p:cNvCxnSpPr/>
            <p:nvPr/>
          </p:nvCxnSpPr>
          <p:spPr>
            <a:xfrm flipH="1">
              <a:off x="1060102" y="3488075"/>
              <a:ext cx="220468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2" name="picture 132"/>
          <p:cNvPicPr>
            <a:picLocks noChangeAspect="1"/>
          </p:cNvPicPr>
          <p:nvPr/>
        </p:nvPicPr>
        <p:blipFill>
          <a:blip r:embed="rId1"/>
          <a:stretch>
            <a:fillRect/>
          </a:stretch>
        </p:blipFill>
        <p:spPr>
          <a:xfrm rot="21600000">
            <a:off x="0" y="4230622"/>
            <a:ext cx="12192000" cy="2627374"/>
          </a:xfrm>
          <a:prstGeom prst="rect">
            <a:avLst/>
          </a:prstGeom>
        </p:spPr>
      </p:pic>
      <p:sp>
        <p:nvSpPr>
          <p:cNvPr id="133" name="textbox 133"/>
          <p:cNvSpPr/>
          <p:nvPr/>
        </p:nvSpPr>
        <p:spPr>
          <a:xfrm>
            <a:off x="2153228" y="1909019"/>
            <a:ext cx="9313544" cy="753109"/>
          </a:xfrm>
          <a:prstGeom prst="rect">
            <a:avLst/>
          </a:prstGeom>
        </p:spPr>
        <p:txBody>
          <a:bodyPr vert="horz" wrap="square" lIns="0" tIns="0" rIns="0" bIns="0"/>
          <a:lstStyle/>
          <a:p>
            <a:pPr algn="l" rtl="0" eaLnBrk="0">
              <a:lnSpc>
                <a:spcPct val="71000"/>
              </a:lnSpc>
            </a:pPr>
            <a:endParaRPr lang="en-US" altLang="en-US" sz="100" dirty="0"/>
          </a:p>
          <a:p>
            <a:pPr marL="12700" algn="l" rtl="0" eaLnBrk="0">
              <a:lnSpc>
                <a:spcPct val="101000"/>
              </a:lnSpc>
              <a:tabLst>
                <a:tab pos="9299575" algn="l"/>
              </a:tabLst>
            </a:pPr>
            <a:r>
              <a:rPr lang="zh-CN" altLang="en-US" sz="2700" spc="100" dirty="0">
                <a:ln w="6350" cap="flat" cmpd="sng">
                  <a:solidFill>
                    <a:srgbClr val="000000">
                      <a:alpha val="100000"/>
                    </a:srgbClr>
                  </a:solidFill>
                  <a:prstDash val="solid"/>
                  <a:miter lim="0"/>
                </a:ln>
                <a:solidFill>
                  <a:srgbClr val="000000">
                    <a:alpha val="100000"/>
                  </a:srgbClr>
                </a:solidFill>
                <a:latin typeface="微软雅黑" panose="020B0503020204020204" charset="-122"/>
                <a:ea typeface="微软雅黑" panose="020B0503020204020204" charset="-122"/>
                <a:cs typeface="微软雅黑" panose="020B0503020204020204" charset="-122"/>
              </a:rPr>
              <a:t>东大</a:t>
            </a:r>
            <a:r>
              <a:rPr lang="en-US" altLang="zh-CN" sz="2700" spc="100" dirty="0">
                <a:ln w="6350" cap="flat" cmpd="sng">
                  <a:solidFill>
                    <a:srgbClr val="000000">
                      <a:alpha val="100000"/>
                    </a:srgbClr>
                  </a:solidFill>
                  <a:prstDash val="solid"/>
                  <a:miter lim="0"/>
                </a:ln>
                <a:solidFill>
                  <a:srgbClr val="000000">
                    <a:alpha val="100000"/>
                  </a:srgbClr>
                </a:solidFill>
                <a:latin typeface="微软雅黑" panose="020B0503020204020204" charset="-122"/>
                <a:ea typeface="微软雅黑" panose="020B0503020204020204" charset="-122"/>
                <a:cs typeface="微软雅黑" panose="020B0503020204020204" charset="-122"/>
              </a:rPr>
              <a:t>VPN</a:t>
            </a:r>
            <a:r>
              <a:rPr lang="zh-CN" altLang="en-US" sz="2700" spc="100" dirty="0">
                <a:ln w="6350" cap="flat" cmpd="sng">
                  <a:solidFill>
                    <a:srgbClr val="000000">
                      <a:alpha val="100000"/>
                    </a:srgbClr>
                  </a:solidFill>
                  <a:prstDash val="solid"/>
                  <a:miter lim="0"/>
                </a:ln>
                <a:solidFill>
                  <a:srgbClr val="000000">
                    <a:alpha val="100000"/>
                  </a:srgbClr>
                </a:solidFill>
                <a:latin typeface="微软雅黑" panose="020B0503020204020204" charset="-122"/>
                <a:ea typeface="微软雅黑" panose="020B0503020204020204" charset="-122"/>
                <a:cs typeface="微软雅黑" panose="020B0503020204020204" charset="-122"/>
              </a:rPr>
              <a:t>接入分析</a:t>
            </a:r>
            <a:r>
              <a:rPr sz="2700" u="sng" spc="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endParaRPr sz="2700" u="sng" spc="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a:p>
            <a:pPr marL="12700" algn="l" rtl="0" eaLnBrk="0">
              <a:lnSpc>
                <a:spcPct val="101000"/>
              </a:lnSpc>
              <a:tabLst>
                <a:tab pos="9299575" algn="l"/>
              </a:tabLst>
            </a:pPr>
            <a:r>
              <a:rPr lang="en-US" altLang="zh-CN" sz="2700" spc="100" dirty="0">
                <a:ln w="6350" cap="flat" cmpd="sng">
                  <a:solidFill>
                    <a:srgbClr val="000000">
                      <a:alpha val="100000"/>
                    </a:srgbClr>
                  </a:solidFill>
                  <a:prstDash val="solid"/>
                  <a:miter lim="0"/>
                </a:ln>
                <a:solidFill>
                  <a:srgbClr val="000000">
                    <a:alpha val="100000"/>
                  </a:srgbClr>
                </a:solidFill>
                <a:latin typeface="微软雅黑" panose="020B0503020204020204" charset="-122"/>
                <a:ea typeface="微软雅黑" panose="020B0503020204020204" charset="-122"/>
                <a:cs typeface="微软雅黑" panose="020B0503020204020204" charset="-122"/>
                <a:sym typeface="+mn-ea"/>
              </a:rPr>
              <a:t>miniVPN</a:t>
            </a:r>
            <a:r>
              <a:rPr lang="zh-CN" altLang="en-US" sz="2700" spc="100" dirty="0">
                <a:ln w="6350" cap="flat" cmpd="sng">
                  <a:solidFill>
                    <a:srgbClr val="000000">
                      <a:alpha val="100000"/>
                    </a:srgbClr>
                  </a:solidFill>
                  <a:prstDash val="solid"/>
                  <a:miter lim="0"/>
                </a:ln>
                <a:solidFill>
                  <a:srgbClr val="000000">
                    <a:alpha val="100000"/>
                  </a:srgbClr>
                </a:solidFill>
                <a:latin typeface="微软雅黑" panose="020B0503020204020204" charset="-122"/>
                <a:ea typeface="微软雅黑" panose="020B0503020204020204" charset="-122"/>
                <a:cs typeface="微软雅黑" panose="020B0503020204020204" charset="-122"/>
                <a:sym typeface="+mn-ea"/>
              </a:rPr>
              <a:t>程序模拟</a:t>
            </a:r>
            <a:endParaRPr lang="en-US" altLang="en-US" sz="2700" dirty="0"/>
          </a:p>
          <a:p>
            <a:pPr algn="l" rtl="0" eaLnBrk="0">
              <a:lnSpc>
                <a:spcPct val="110000"/>
              </a:lnSpc>
            </a:pPr>
            <a:endParaRPr lang="en-US" altLang="en-US" sz="1500" dirty="0"/>
          </a:p>
        </p:txBody>
      </p:sp>
      <p:sp>
        <p:nvSpPr>
          <p:cNvPr id="134" name="textbox 134"/>
          <p:cNvSpPr/>
          <p:nvPr/>
        </p:nvSpPr>
        <p:spPr>
          <a:xfrm>
            <a:off x="1248155" y="1865376"/>
            <a:ext cx="721359" cy="832485"/>
          </a:xfrm>
          <a:prstGeom prst="rect">
            <a:avLst/>
          </a:prstGeom>
          <a:solidFill>
            <a:srgbClr val="00BE9C"/>
          </a:solidFill>
        </p:spPr>
        <p:txBody>
          <a:bodyPr vert="horz" wrap="square" lIns="0" tIns="0" rIns="0" bIns="0"/>
          <a:lstStyle/>
          <a:p>
            <a:pPr algn="l" rtl="0" eaLnBrk="0">
              <a:lnSpc>
                <a:spcPct val="113000"/>
              </a:lnSpc>
            </a:pPr>
            <a:endParaRPr lang="en-US" altLang="en-US" sz="700" dirty="0"/>
          </a:p>
          <a:p>
            <a:pPr marL="98425" algn="l" rtl="0" eaLnBrk="0">
              <a:lnSpc>
                <a:spcPct val="86000"/>
              </a:lnSpc>
              <a:spcBef>
                <a:spcPts val="5"/>
              </a:spcBef>
            </a:pPr>
            <a:r>
              <a:rPr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endParaRPr lang="en-US"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38" name="rect"/>
          <p:cNvSpPr/>
          <p:nvPr/>
        </p:nvSpPr>
        <p:spPr>
          <a:xfrm>
            <a:off x="4552695" y="338074"/>
            <a:ext cx="7200000" cy="6095"/>
          </a:xfrm>
          <a:prstGeom prst="rect">
            <a:avLst/>
          </a:prstGeom>
          <a:solidFill>
            <a:srgbClr val="000000">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lang="zh-CN" altLang="en-US" sz="2000" dirty="0">
                  <a:ea typeface="宋体" panose="02010600030101010101" pitchFamily="2" charset="-122"/>
                  <a:sym typeface="+mn-ea"/>
                </a:rPr>
                <a:t>东大</a:t>
              </a:r>
              <a:r>
                <a:rPr lang="en-US" altLang="zh-CN" sz="2000" dirty="0">
                  <a:ea typeface="宋体" panose="02010600030101010101" pitchFamily="2" charset="-122"/>
                  <a:sym typeface="+mn-ea"/>
                </a:rPr>
                <a:t>VPN</a:t>
              </a:r>
              <a:r>
                <a:rPr lang="zh-CN" altLang="en-US" sz="2000" dirty="0">
                  <a:ea typeface="宋体" panose="02010600030101010101" pitchFamily="2" charset="-122"/>
                  <a:sym typeface="+mn-ea"/>
                </a:rPr>
                <a:t>接入分析</a:t>
              </a:r>
              <a:endParaRPr lang="en-US" altLang="en-US" sz="2000" dirty="0"/>
            </a:p>
            <a:p>
              <a:pPr marL="12700" algn="l" rtl="0" eaLnBrk="0">
                <a:lnSpc>
                  <a:spcPct val="88000"/>
                </a:lnSpc>
              </a:pPr>
              <a:endParaRPr lang="en-US" altLang="en-US" sz="2000" dirty="0"/>
            </a:p>
          </p:txBody>
        </p:sp>
      </p:grpSp>
      <p:pic>
        <p:nvPicPr>
          <p:cNvPr id="4" name="图片 3"/>
          <p:cNvPicPr>
            <a:picLocks noChangeAspect="1"/>
          </p:cNvPicPr>
          <p:nvPr/>
        </p:nvPicPr>
        <p:blipFill>
          <a:blip r:embed="rId1"/>
          <a:stretch>
            <a:fillRect/>
          </a:stretch>
        </p:blipFill>
        <p:spPr>
          <a:xfrm>
            <a:off x="689809" y="1705941"/>
            <a:ext cx="9981150" cy="4813985"/>
          </a:xfrm>
          <a:prstGeom prst="rect">
            <a:avLst/>
          </a:prstGeom>
        </p:spPr>
      </p:pic>
      <p:sp>
        <p:nvSpPr>
          <p:cNvPr id="5" name="文本框 4"/>
          <p:cNvSpPr txBox="1"/>
          <p:nvPr/>
        </p:nvSpPr>
        <p:spPr>
          <a:xfrm>
            <a:off x="3469844" y="723237"/>
            <a:ext cx="2210540" cy="336118"/>
          </a:xfrm>
          <a:prstGeom prst="rect">
            <a:avLst/>
          </a:prstGeom>
          <a:noFill/>
        </p:spPr>
        <p:txBody>
          <a:bodyPr wrap="square">
            <a:spAutoFit/>
          </a:bodyPr>
          <a:lstStyle/>
          <a:p>
            <a:pPr marL="111760" algn="l" rtl="0" eaLnBrk="0">
              <a:lnSpc>
                <a:spcPct val="88000"/>
              </a:lnSpc>
              <a:spcBef>
                <a:spcPts val="1015"/>
              </a:spcBef>
            </a:pPr>
            <a:r>
              <a:rPr lang="en-US" altLang="zh-CN" sz="1800" spc="10" dirty="0">
                <a:solidFill>
                  <a:srgbClr val="000000">
                    <a:alpha val="100000"/>
                  </a:srgbClr>
                </a:solidFill>
                <a:latin typeface="Arial" panose="020B0604020202020204"/>
                <a:ea typeface="Arial" panose="020B0604020202020204"/>
                <a:cs typeface="Arial" panose="020B0604020202020204"/>
              </a:rPr>
              <a:t>•  </a:t>
            </a:r>
            <a:r>
              <a:rPr lang="en-US" altLang="zh-CN" dirty="0">
                <a:solidFill>
                  <a:srgbClr val="000000">
                    <a:alpha val="100000"/>
                  </a:srgbClr>
                </a:solidFill>
                <a:latin typeface="微软雅黑" panose="020B0503020204020204" charset="-122"/>
                <a:ea typeface="微软雅黑" panose="020B0503020204020204" charset="-122"/>
                <a:cs typeface="Arial" panose="020B0604020202020204"/>
              </a:rPr>
              <a:t>TCP</a:t>
            </a:r>
            <a:r>
              <a:rPr lang="zh-CN" altLang="en-US" dirty="0">
                <a:solidFill>
                  <a:srgbClr val="000000">
                    <a:alpha val="100000"/>
                  </a:srgbClr>
                </a:solidFill>
                <a:latin typeface="微软雅黑" panose="020B0503020204020204" charset="-122"/>
                <a:ea typeface="微软雅黑" panose="020B0503020204020204" charset="-122"/>
                <a:cs typeface="Arial" panose="020B0604020202020204"/>
              </a:rPr>
              <a:t>三次握手</a:t>
            </a:r>
            <a:endParaRPr lang="zh-CN" altLang="en-US" sz="1800" dirty="0"/>
          </a:p>
        </p:txBody>
      </p:sp>
      <p:sp>
        <p:nvSpPr>
          <p:cNvPr id="6" name="文本框 5"/>
          <p:cNvSpPr txBox="1"/>
          <p:nvPr/>
        </p:nvSpPr>
        <p:spPr>
          <a:xfrm>
            <a:off x="3469844" y="1183542"/>
            <a:ext cx="2210540" cy="336118"/>
          </a:xfrm>
          <a:prstGeom prst="rect">
            <a:avLst/>
          </a:prstGeom>
          <a:noFill/>
        </p:spPr>
        <p:txBody>
          <a:bodyPr wrap="square">
            <a:spAutoFit/>
          </a:bodyPr>
          <a:lstStyle/>
          <a:p>
            <a:pPr marL="111760" algn="l" rtl="0" eaLnBrk="0">
              <a:lnSpc>
                <a:spcPct val="88000"/>
              </a:lnSpc>
              <a:spcBef>
                <a:spcPts val="1015"/>
              </a:spcBef>
            </a:pPr>
            <a:r>
              <a:rPr lang="en-US" altLang="zh-CN" sz="1800" spc="10" dirty="0">
                <a:solidFill>
                  <a:srgbClr val="000000">
                    <a:alpha val="100000"/>
                  </a:srgbClr>
                </a:solidFill>
                <a:latin typeface="Arial" panose="020B0604020202020204"/>
                <a:ea typeface="Arial" panose="020B0604020202020204"/>
                <a:cs typeface="Arial" panose="020B0604020202020204"/>
              </a:rPr>
              <a:t>•  </a:t>
            </a:r>
            <a:r>
              <a:rPr lang="en-US" altLang="zh-CN" dirty="0">
                <a:solidFill>
                  <a:srgbClr val="000000">
                    <a:alpha val="100000"/>
                  </a:srgbClr>
                </a:solidFill>
                <a:latin typeface="微软雅黑" panose="020B0503020204020204" charset="-122"/>
                <a:ea typeface="微软雅黑" panose="020B0503020204020204" charset="-122"/>
                <a:cs typeface="Arial" panose="020B0604020202020204"/>
              </a:rPr>
              <a:t>TLS</a:t>
            </a:r>
            <a:r>
              <a:rPr lang="zh-CN" altLang="en-US" dirty="0">
                <a:solidFill>
                  <a:srgbClr val="000000">
                    <a:alpha val="100000"/>
                  </a:srgbClr>
                </a:solidFill>
                <a:latin typeface="微软雅黑" panose="020B0503020204020204" charset="-122"/>
                <a:ea typeface="微软雅黑" panose="020B0503020204020204" charset="-122"/>
                <a:cs typeface="Arial" panose="020B0604020202020204"/>
              </a:rPr>
              <a:t>四次握手</a:t>
            </a:r>
            <a:endParaRPr lang="zh-CN" altLang="en-US" sz="1800" dirty="0"/>
          </a:p>
        </p:txBody>
      </p:sp>
      <p:sp>
        <p:nvSpPr>
          <p:cNvPr id="7" name="文本框 6"/>
          <p:cNvSpPr txBox="1"/>
          <p:nvPr/>
        </p:nvSpPr>
        <p:spPr>
          <a:xfrm>
            <a:off x="601032" y="857813"/>
            <a:ext cx="2648195" cy="579902"/>
          </a:xfrm>
          <a:prstGeom prst="rect">
            <a:avLst/>
          </a:prstGeom>
          <a:noFill/>
        </p:spPr>
        <p:txBody>
          <a:bodyPr wrap="square">
            <a:spAutoFit/>
          </a:bodyPr>
          <a:lstStyle/>
          <a:p>
            <a:pPr marL="111760" algn="l" rtl="0" eaLnBrk="0">
              <a:lnSpc>
                <a:spcPct val="88000"/>
              </a:lnSpc>
              <a:spcBef>
                <a:spcPts val="1015"/>
              </a:spcBef>
            </a:pPr>
            <a:r>
              <a:rPr lang="zh-CN" altLang="en-US" sz="1800" spc="10" dirty="0">
                <a:solidFill>
                  <a:srgbClr val="000000">
                    <a:alpha val="100000"/>
                  </a:srgbClr>
                </a:solidFill>
                <a:latin typeface="微软雅黑" panose="020B0503020204020204" charset="-122"/>
                <a:ea typeface="微软雅黑" panose="020B0503020204020204" charset="-122"/>
                <a:cs typeface="Arial" panose="020B0604020202020204"/>
              </a:rPr>
              <a:t>通过</a:t>
            </a:r>
            <a:r>
              <a:rPr lang="en-US" altLang="zh-CN" sz="1800" spc="10" dirty="0">
                <a:solidFill>
                  <a:srgbClr val="000000">
                    <a:alpha val="100000"/>
                  </a:srgbClr>
                </a:solidFill>
                <a:latin typeface="微软雅黑" panose="020B0503020204020204" charset="-122"/>
                <a:ea typeface="微软雅黑" panose="020B0503020204020204" charset="-122"/>
                <a:cs typeface="Arial" panose="020B0604020202020204"/>
              </a:rPr>
              <a:t>Wireshark</a:t>
            </a:r>
            <a:r>
              <a:rPr lang="zh-CN" altLang="en-US" sz="1800" spc="10" dirty="0">
                <a:solidFill>
                  <a:srgbClr val="000000">
                    <a:alpha val="100000"/>
                  </a:srgbClr>
                </a:solidFill>
                <a:latin typeface="微软雅黑" panose="020B0503020204020204" charset="-122"/>
                <a:ea typeface="微软雅黑" panose="020B0503020204020204" charset="-122"/>
                <a:cs typeface="Arial" panose="020B0604020202020204"/>
              </a:rPr>
              <a:t>对</a:t>
            </a:r>
            <a:r>
              <a:rPr lang="en-US" altLang="zh-CN" spc="10" dirty="0">
                <a:solidFill>
                  <a:srgbClr val="000000">
                    <a:alpha val="100000"/>
                  </a:srgbClr>
                </a:solidFill>
                <a:latin typeface="微软雅黑" panose="020B0503020204020204" charset="-122"/>
                <a:ea typeface="微软雅黑" panose="020B0503020204020204" charset="-122"/>
                <a:cs typeface="Arial" panose="020B0604020202020204"/>
              </a:rPr>
              <a:t>VPN</a:t>
            </a:r>
            <a:r>
              <a:rPr lang="zh-CN" altLang="en-US" spc="10" dirty="0">
                <a:solidFill>
                  <a:srgbClr val="000000">
                    <a:alpha val="100000"/>
                  </a:srgbClr>
                </a:solidFill>
                <a:latin typeface="微软雅黑" panose="020B0503020204020204" charset="-122"/>
                <a:ea typeface="微软雅黑" panose="020B0503020204020204" charset="-122"/>
                <a:cs typeface="Arial" panose="020B0604020202020204"/>
              </a:rPr>
              <a:t>接入过程抓包分析</a:t>
            </a:r>
            <a:endParaRPr lang="zh-CN" altLang="en-US" sz="18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
          <p:cNvSpPr/>
          <p:nvPr/>
        </p:nvSpPr>
        <p:spPr>
          <a:xfrm>
            <a:off x="170851" y="3667563"/>
            <a:ext cx="1655214" cy="575281"/>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22" name="rect"/>
          <p:cNvSpPr/>
          <p:nvPr/>
        </p:nvSpPr>
        <p:spPr>
          <a:xfrm>
            <a:off x="147828" y="688884"/>
            <a:ext cx="1655214" cy="575281"/>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lang="zh-CN" altLang="en-US" sz="2000" dirty="0">
                  <a:ea typeface="宋体" panose="02010600030101010101" pitchFamily="2" charset="-122"/>
                  <a:sym typeface="+mn-ea"/>
                </a:rPr>
                <a:t>东大</a:t>
              </a:r>
              <a:r>
                <a:rPr lang="en-US" altLang="zh-CN" sz="2000" dirty="0">
                  <a:ea typeface="宋体" panose="02010600030101010101" pitchFamily="2" charset="-122"/>
                  <a:sym typeface="+mn-ea"/>
                </a:rPr>
                <a:t>VPN</a:t>
              </a:r>
              <a:r>
                <a:rPr lang="zh-CN" altLang="en-US" sz="2000" dirty="0">
                  <a:ea typeface="宋体" panose="02010600030101010101" pitchFamily="2" charset="-122"/>
                  <a:sym typeface="+mn-ea"/>
                </a:rPr>
                <a:t>接入分析</a:t>
              </a:r>
              <a:endParaRPr lang="en-US" altLang="en-US" sz="2000" dirty="0"/>
            </a:p>
            <a:p>
              <a:pPr marL="12700" algn="l" rtl="0" eaLnBrk="0">
                <a:lnSpc>
                  <a:spcPct val="88000"/>
                </a:lnSpc>
              </a:pPr>
              <a:endParaRPr lang="en-US" sz="2000" dirty="0"/>
            </a:p>
          </p:txBody>
        </p:sp>
      </p:grpSp>
      <p:sp>
        <p:nvSpPr>
          <p:cNvPr id="3" name="rect"/>
          <p:cNvSpPr/>
          <p:nvPr>
            <p:custDataLst>
              <p:tags r:id="rId1"/>
            </p:custDataLst>
          </p:nvPr>
        </p:nvSpPr>
        <p:spPr>
          <a:xfrm>
            <a:off x="4552695" y="338074"/>
            <a:ext cx="7200000"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9" name="文本框 8"/>
          <p:cNvSpPr txBox="1"/>
          <p:nvPr/>
        </p:nvSpPr>
        <p:spPr>
          <a:xfrm>
            <a:off x="193875" y="815917"/>
            <a:ext cx="1609167" cy="369332"/>
          </a:xfrm>
          <a:prstGeom prst="rect">
            <a:avLst/>
          </a:prstGeom>
          <a:noFill/>
        </p:spPr>
        <p:txBody>
          <a:bodyPr wrap="square">
            <a:spAutoFit/>
          </a:bodyPr>
          <a:lstStyle/>
          <a:p>
            <a:r>
              <a:rPr lang="zh-CN" altLang="en-US" dirty="0">
                <a:solidFill>
                  <a:schemeClr val="bg1"/>
                </a:solidFill>
              </a:rPr>
              <a:t>Client Hello</a:t>
            </a:r>
            <a:endParaRPr lang="zh-CN" altLang="en-US" dirty="0">
              <a:solidFill>
                <a:schemeClr val="bg1"/>
              </a:solidFill>
            </a:endParaRPr>
          </a:p>
        </p:txBody>
      </p:sp>
      <p:sp>
        <p:nvSpPr>
          <p:cNvPr id="10" name="文本框 9"/>
          <p:cNvSpPr txBox="1"/>
          <p:nvPr/>
        </p:nvSpPr>
        <p:spPr>
          <a:xfrm>
            <a:off x="353841" y="1355561"/>
            <a:ext cx="2898401" cy="1723549"/>
          </a:xfrm>
          <a:prstGeom prst="rect">
            <a:avLst/>
          </a:prstGeom>
          <a:noFill/>
        </p:spPr>
        <p:txBody>
          <a:bodyPr wrap="square" rtlCol="0">
            <a:spAutoFit/>
          </a:bodyPr>
          <a:lstStyle/>
          <a:p>
            <a:pPr>
              <a:spcBef>
                <a:spcPts val="200"/>
              </a:spcBef>
              <a:spcAft>
                <a:spcPts val="100"/>
              </a:spcAft>
            </a:pPr>
            <a:r>
              <a:rPr lang="en-US" altLang="zh-CN" sz="1600" dirty="0">
                <a:ea typeface="宋体" panose="02010600030101010101" pitchFamily="2" charset="-122"/>
              </a:rPr>
              <a:t>Client </a:t>
            </a:r>
            <a:r>
              <a:rPr lang="en-US" altLang="zh-CN" sz="1600" dirty="0">
                <a:ea typeface="宋体" panose="02010600030101010101" pitchFamily="2" charset="-122"/>
                <a:sym typeface="Wingdings" panose="05000000000000000000" pitchFamily="2" charset="2"/>
              </a:rPr>
              <a:t> Server</a:t>
            </a:r>
            <a:endParaRPr lang="en-US" altLang="zh-CN" sz="1600" dirty="0">
              <a:ea typeface="宋体" panose="02010600030101010101" pitchFamily="2" charset="-122"/>
              <a:sym typeface="Wingdings" panose="05000000000000000000" pitchFamily="2" charset="2"/>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sym typeface="Wingdings" panose="05000000000000000000" pitchFamily="2" charset="2"/>
              </a:rPr>
              <a:t>目标服务器域名</a:t>
            </a:r>
            <a:endParaRPr lang="en-US" altLang="zh-CN" sz="1600" dirty="0">
              <a:solidFill>
                <a:schemeClr val="tx1">
                  <a:lumMod val="65000"/>
                  <a:lumOff val="35000"/>
                </a:schemeClr>
              </a:solidFill>
              <a:latin typeface="+mn-ea"/>
              <a:sym typeface="Wingdings" panose="05000000000000000000" pitchFamily="2" charset="2"/>
            </a:endParaRPr>
          </a:p>
          <a:p>
            <a:pPr marL="285750" indent="-285750">
              <a:spcBef>
                <a:spcPts val="200"/>
              </a:spcBef>
              <a:spcAft>
                <a:spcPts val="100"/>
              </a:spcAft>
              <a:buFont typeface="Arial" panose="020B0604020202020204" pitchFamily="34" charset="0"/>
              <a:buChar char="•"/>
            </a:pPr>
            <a:r>
              <a:rPr lang="en-US" altLang="zh-CN" sz="1600" dirty="0">
                <a:solidFill>
                  <a:schemeClr val="tx1">
                    <a:lumMod val="65000"/>
                    <a:lumOff val="35000"/>
                  </a:schemeClr>
                </a:solidFill>
                <a:latin typeface="+mn-ea"/>
                <a:sym typeface="Wingdings" panose="05000000000000000000" pitchFamily="2" charset="2"/>
              </a:rPr>
              <a:t>TLS</a:t>
            </a:r>
            <a:r>
              <a:rPr lang="zh-CN" altLang="en-US" sz="1600" dirty="0">
                <a:solidFill>
                  <a:schemeClr val="tx1">
                    <a:lumMod val="65000"/>
                    <a:lumOff val="35000"/>
                  </a:schemeClr>
                </a:solidFill>
                <a:latin typeface="+mn-ea"/>
                <a:sym typeface="Wingdings" panose="05000000000000000000" pitchFamily="2" charset="2"/>
              </a:rPr>
              <a:t>版本</a:t>
            </a:r>
            <a:endParaRPr lang="en-US" altLang="zh-CN" sz="1600" dirty="0">
              <a:solidFill>
                <a:schemeClr val="tx1">
                  <a:lumMod val="65000"/>
                  <a:lumOff val="35000"/>
                </a:schemeClr>
              </a:solidFill>
              <a:latin typeface="+mn-ea"/>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rPr>
              <a:t>传递自己的随机数</a:t>
            </a:r>
            <a:endParaRPr lang="en-US" altLang="zh-CN" sz="1600" dirty="0">
              <a:solidFill>
                <a:schemeClr val="tx1">
                  <a:lumMod val="65000"/>
                  <a:lumOff val="35000"/>
                </a:schemeClr>
              </a:solidFill>
              <a:latin typeface="+mn-ea"/>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rPr>
              <a:t>告知</a:t>
            </a:r>
            <a:r>
              <a:rPr lang="en-US" altLang="zh-CN" sz="1600" dirty="0">
                <a:solidFill>
                  <a:schemeClr val="tx1">
                    <a:lumMod val="65000"/>
                    <a:lumOff val="35000"/>
                  </a:schemeClr>
                </a:solidFill>
                <a:latin typeface="+mn-ea"/>
              </a:rPr>
              <a:t>Server</a:t>
            </a:r>
            <a:r>
              <a:rPr lang="zh-CN" altLang="en-US" sz="1600" dirty="0">
                <a:solidFill>
                  <a:schemeClr val="tx1">
                    <a:lumMod val="65000"/>
                    <a:lumOff val="35000"/>
                  </a:schemeClr>
                </a:solidFill>
                <a:latin typeface="+mn-ea"/>
              </a:rPr>
              <a:t>自己支持的加密套件、签名算法等等</a:t>
            </a:r>
            <a:endParaRPr lang="zh-CN" altLang="en-US" sz="1600" dirty="0">
              <a:solidFill>
                <a:schemeClr val="tx1">
                  <a:lumMod val="65000"/>
                  <a:lumOff val="35000"/>
                </a:schemeClr>
              </a:solidFill>
              <a:latin typeface="+mn-ea"/>
            </a:endParaRPr>
          </a:p>
        </p:txBody>
      </p:sp>
      <p:sp>
        <p:nvSpPr>
          <p:cNvPr id="11" name="文本框 10"/>
          <p:cNvSpPr txBox="1"/>
          <p:nvPr/>
        </p:nvSpPr>
        <p:spPr>
          <a:xfrm>
            <a:off x="193875" y="3778891"/>
            <a:ext cx="1609167" cy="369332"/>
          </a:xfrm>
          <a:prstGeom prst="rect">
            <a:avLst/>
          </a:prstGeom>
          <a:noFill/>
        </p:spPr>
        <p:txBody>
          <a:bodyPr wrap="square">
            <a:spAutoFit/>
          </a:bodyPr>
          <a:lstStyle/>
          <a:p>
            <a:r>
              <a:rPr lang="en-US" altLang="zh-CN" dirty="0">
                <a:solidFill>
                  <a:schemeClr val="bg1"/>
                </a:solidFill>
              </a:rPr>
              <a:t>Server</a:t>
            </a:r>
            <a:r>
              <a:rPr lang="zh-CN" altLang="en-US" dirty="0">
                <a:solidFill>
                  <a:schemeClr val="bg1"/>
                </a:solidFill>
              </a:rPr>
              <a:t> Hello</a:t>
            </a:r>
            <a:endParaRPr lang="zh-CN" altLang="en-US" dirty="0">
              <a:solidFill>
                <a:schemeClr val="bg1"/>
              </a:solidFill>
            </a:endParaRPr>
          </a:p>
        </p:txBody>
      </p:sp>
      <p:sp>
        <p:nvSpPr>
          <p:cNvPr id="12" name="文本框 11"/>
          <p:cNvSpPr txBox="1"/>
          <p:nvPr/>
        </p:nvSpPr>
        <p:spPr>
          <a:xfrm>
            <a:off x="364674" y="4309804"/>
            <a:ext cx="3630277" cy="2208297"/>
          </a:xfrm>
          <a:prstGeom prst="rect">
            <a:avLst/>
          </a:prstGeom>
          <a:noFill/>
        </p:spPr>
        <p:txBody>
          <a:bodyPr wrap="square" rtlCol="0">
            <a:spAutoFit/>
          </a:bodyPr>
          <a:lstStyle/>
          <a:p>
            <a:pPr>
              <a:spcBef>
                <a:spcPts val="200"/>
              </a:spcBef>
              <a:spcAft>
                <a:spcPts val="100"/>
              </a:spcAft>
            </a:pPr>
            <a:r>
              <a:rPr lang="en-US" altLang="zh-CN" sz="1600" dirty="0">
                <a:ea typeface="宋体" panose="02010600030101010101" pitchFamily="2" charset="-122"/>
                <a:sym typeface="Wingdings" panose="05000000000000000000" pitchFamily="2" charset="2"/>
              </a:rPr>
              <a:t>Server</a:t>
            </a:r>
            <a:r>
              <a:rPr lang="en-US" altLang="zh-CN" sz="1600" dirty="0">
                <a:ea typeface="宋体" panose="02010600030101010101" pitchFamily="2" charset="-122"/>
              </a:rPr>
              <a:t> </a:t>
            </a:r>
            <a:r>
              <a:rPr lang="en-US" altLang="zh-CN" sz="1600" dirty="0">
                <a:ea typeface="宋体" panose="02010600030101010101" pitchFamily="2" charset="-122"/>
                <a:sym typeface="Wingdings" panose="05000000000000000000" pitchFamily="2" charset="2"/>
              </a:rPr>
              <a:t> Client</a:t>
            </a:r>
            <a:endParaRPr lang="en-US" altLang="zh-CN" sz="1600" dirty="0">
              <a:ea typeface="宋体" panose="02010600030101010101" pitchFamily="2" charset="-122"/>
              <a:sym typeface="Wingdings" panose="05000000000000000000" pitchFamily="2" charset="2"/>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rPr>
              <a:t>传递自己的随机数</a:t>
            </a:r>
            <a:endParaRPr lang="en-US" altLang="zh-CN" sz="1600" dirty="0">
              <a:solidFill>
                <a:schemeClr val="tx1">
                  <a:lumMod val="65000"/>
                  <a:lumOff val="35000"/>
                </a:schemeClr>
              </a:solidFill>
              <a:latin typeface="+mn-ea"/>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rPr>
              <a:t>确定</a:t>
            </a:r>
            <a:r>
              <a:rPr lang="en-US" altLang="zh-CN" sz="1600" dirty="0">
                <a:solidFill>
                  <a:schemeClr val="tx1">
                    <a:lumMod val="65000"/>
                    <a:lumOff val="35000"/>
                  </a:schemeClr>
                </a:solidFill>
                <a:latin typeface="+mn-ea"/>
              </a:rPr>
              <a:t>TLS</a:t>
            </a:r>
            <a:r>
              <a:rPr lang="zh-CN" altLang="en-US" sz="1600" dirty="0">
                <a:solidFill>
                  <a:schemeClr val="tx1">
                    <a:lumMod val="65000"/>
                    <a:lumOff val="35000"/>
                  </a:schemeClr>
                </a:solidFill>
                <a:latin typeface="+mn-ea"/>
              </a:rPr>
              <a:t>版本</a:t>
            </a:r>
            <a:endParaRPr lang="en-US" altLang="zh-CN" sz="1600" dirty="0">
              <a:solidFill>
                <a:schemeClr val="tx1">
                  <a:lumMod val="65000"/>
                  <a:lumOff val="35000"/>
                </a:schemeClr>
              </a:solidFill>
              <a:latin typeface="+mn-ea"/>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rPr>
              <a:t>确定加密套件</a:t>
            </a:r>
            <a:endParaRPr lang="en-US" altLang="zh-CN" sz="1600" dirty="0">
              <a:solidFill>
                <a:schemeClr val="tx1">
                  <a:lumMod val="65000"/>
                  <a:lumOff val="35000"/>
                </a:schemeClr>
              </a:solidFill>
              <a:latin typeface="+mn-ea"/>
            </a:endParaRPr>
          </a:p>
          <a:p>
            <a:pPr marL="742950" lvl="1" indent="-285750">
              <a:spcBef>
                <a:spcPts val="200"/>
              </a:spcBef>
              <a:spcAft>
                <a:spcPts val="100"/>
              </a:spcAft>
              <a:buFont typeface="Arial" panose="020B0604020202020204" pitchFamily="34" charset="0"/>
              <a:buChar char="•"/>
            </a:pPr>
            <a:r>
              <a:rPr lang="en-US" altLang="zh-CN" sz="1400" dirty="0">
                <a:solidFill>
                  <a:schemeClr val="tx1">
                    <a:lumMod val="65000"/>
                    <a:lumOff val="35000"/>
                  </a:schemeClr>
                </a:solidFill>
                <a:latin typeface="+mn-ea"/>
              </a:rPr>
              <a:t>ECDHE</a:t>
            </a:r>
            <a:r>
              <a:rPr lang="zh-CN" altLang="en-US" sz="1400" dirty="0">
                <a:solidFill>
                  <a:schemeClr val="tx1">
                    <a:lumMod val="65000"/>
                    <a:lumOff val="35000"/>
                  </a:schemeClr>
                </a:solidFill>
                <a:latin typeface="+mn-ea"/>
              </a:rPr>
              <a:t>：协商密钥</a:t>
            </a:r>
            <a:endParaRPr lang="en-US" altLang="zh-CN" sz="1400" dirty="0">
              <a:solidFill>
                <a:schemeClr val="tx1">
                  <a:lumMod val="65000"/>
                  <a:lumOff val="35000"/>
                </a:schemeClr>
              </a:solidFill>
              <a:latin typeface="+mn-ea"/>
            </a:endParaRPr>
          </a:p>
          <a:p>
            <a:pPr marL="742950" lvl="1" indent="-285750">
              <a:spcBef>
                <a:spcPts val="200"/>
              </a:spcBef>
              <a:spcAft>
                <a:spcPts val="100"/>
              </a:spcAft>
              <a:buFont typeface="Arial" panose="020B0604020202020204" pitchFamily="34" charset="0"/>
              <a:buChar char="•"/>
            </a:pPr>
            <a:r>
              <a:rPr lang="en-US" altLang="zh-CN" sz="1400" dirty="0">
                <a:solidFill>
                  <a:schemeClr val="tx1">
                    <a:lumMod val="65000"/>
                    <a:lumOff val="35000"/>
                  </a:schemeClr>
                </a:solidFill>
                <a:latin typeface="+mn-ea"/>
              </a:rPr>
              <a:t>RSA</a:t>
            </a:r>
            <a:r>
              <a:rPr lang="zh-CN" altLang="en-US" sz="1400" dirty="0">
                <a:solidFill>
                  <a:schemeClr val="tx1">
                    <a:lumMod val="65000"/>
                    <a:lumOff val="35000"/>
                  </a:schemeClr>
                </a:solidFill>
                <a:latin typeface="+mn-ea"/>
              </a:rPr>
              <a:t>：身份验证</a:t>
            </a:r>
            <a:endParaRPr lang="en-US" altLang="zh-CN" sz="1400" dirty="0">
              <a:solidFill>
                <a:schemeClr val="tx1">
                  <a:lumMod val="65000"/>
                  <a:lumOff val="35000"/>
                </a:schemeClr>
              </a:solidFill>
              <a:latin typeface="+mn-ea"/>
            </a:endParaRPr>
          </a:p>
          <a:p>
            <a:pPr marL="742950" lvl="1" indent="-285750">
              <a:spcBef>
                <a:spcPts val="200"/>
              </a:spcBef>
              <a:spcAft>
                <a:spcPts val="100"/>
              </a:spcAft>
              <a:buFont typeface="Arial" panose="020B0604020202020204" pitchFamily="34" charset="0"/>
              <a:buChar char="•"/>
            </a:pPr>
            <a:r>
              <a:rPr lang="en-US" altLang="zh-CN" sz="1400" dirty="0">
                <a:solidFill>
                  <a:schemeClr val="tx1">
                    <a:lumMod val="65000"/>
                    <a:lumOff val="35000"/>
                  </a:schemeClr>
                </a:solidFill>
                <a:latin typeface="+mn-ea"/>
              </a:rPr>
              <a:t>AES_256_GCM</a:t>
            </a:r>
            <a:r>
              <a:rPr lang="zh-CN" altLang="en-US" sz="1400" dirty="0">
                <a:solidFill>
                  <a:schemeClr val="tx1">
                    <a:lumMod val="65000"/>
                    <a:lumOff val="35000"/>
                  </a:schemeClr>
                </a:solidFill>
                <a:latin typeface="+mn-ea"/>
              </a:rPr>
              <a:t>：对称加密通讯</a:t>
            </a:r>
            <a:endParaRPr lang="en-US" altLang="zh-CN" sz="1400" dirty="0">
              <a:solidFill>
                <a:schemeClr val="tx1">
                  <a:lumMod val="65000"/>
                  <a:lumOff val="35000"/>
                </a:schemeClr>
              </a:solidFill>
              <a:latin typeface="+mn-ea"/>
            </a:endParaRPr>
          </a:p>
          <a:p>
            <a:pPr marL="742950" lvl="1" indent="-285750">
              <a:spcBef>
                <a:spcPts val="200"/>
              </a:spcBef>
              <a:spcAft>
                <a:spcPts val="100"/>
              </a:spcAft>
              <a:buFont typeface="Arial" panose="020B0604020202020204" pitchFamily="34" charset="0"/>
              <a:buChar char="•"/>
            </a:pPr>
            <a:r>
              <a:rPr lang="en-US" altLang="zh-CN" sz="1400" dirty="0">
                <a:solidFill>
                  <a:schemeClr val="tx1">
                    <a:lumMod val="65000"/>
                    <a:lumOff val="35000"/>
                  </a:schemeClr>
                </a:solidFill>
                <a:latin typeface="+mn-ea"/>
              </a:rPr>
              <a:t>SHA384</a:t>
            </a:r>
            <a:r>
              <a:rPr lang="zh-CN" altLang="en-US" sz="1400" dirty="0">
                <a:solidFill>
                  <a:schemeClr val="tx1">
                    <a:lumMod val="65000"/>
                    <a:lumOff val="35000"/>
                  </a:schemeClr>
                </a:solidFill>
                <a:latin typeface="+mn-ea"/>
              </a:rPr>
              <a:t>：生成摘要，验证完整性</a:t>
            </a:r>
            <a:endParaRPr lang="en-US" altLang="zh-CN" sz="1400" dirty="0">
              <a:solidFill>
                <a:schemeClr val="tx1">
                  <a:lumMod val="65000"/>
                  <a:lumOff val="35000"/>
                </a:schemeClr>
              </a:solidFill>
              <a:latin typeface="+mn-ea"/>
            </a:endParaRPr>
          </a:p>
        </p:txBody>
      </p:sp>
      <p:pic>
        <p:nvPicPr>
          <p:cNvPr id="17" name="图片 16"/>
          <p:cNvPicPr>
            <a:picLocks noChangeAspect="1"/>
          </p:cNvPicPr>
          <p:nvPr/>
        </p:nvPicPr>
        <p:blipFill rotWithShape="1">
          <a:blip r:embed="rId2"/>
          <a:srcRect r="10921" b="10047"/>
          <a:stretch>
            <a:fillRect/>
          </a:stretch>
        </p:blipFill>
        <p:spPr>
          <a:xfrm>
            <a:off x="3919149" y="305"/>
            <a:ext cx="7293348" cy="3721046"/>
          </a:xfrm>
          <a:prstGeom prst="rect">
            <a:avLst/>
          </a:prstGeom>
        </p:spPr>
      </p:pic>
      <p:pic>
        <p:nvPicPr>
          <p:cNvPr id="19" name="图片 18"/>
          <p:cNvPicPr>
            <a:picLocks noChangeAspect="1"/>
          </p:cNvPicPr>
          <p:nvPr/>
        </p:nvPicPr>
        <p:blipFill>
          <a:blip r:embed="rId3"/>
          <a:stretch>
            <a:fillRect/>
          </a:stretch>
        </p:blipFill>
        <p:spPr>
          <a:xfrm>
            <a:off x="3919149" y="3778891"/>
            <a:ext cx="7371739" cy="323805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
          <p:cNvSpPr/>
          <p:nvPr/>
        </p:nvSpPr>
        <p:spPr>
          <a:xfrm>
            <a:off x="77346" y="3849137"/>
            <a:ext cx="2621466" cy="491800"/>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4" name="rect"/>
          <p:cNvSpPr/>
          <p:nvPr/>
        </p:nvSpPr>
        <p:spPr>
          <a:xfrm>
            <a:off x="77346" y="1318419"/>
            <a:ext cx="1609167" cy="577925"/>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lang="zh-CN" altLang="en-US" sz="2000" dirty="0">
                  <a:ea typeface="宋体" panose="02010600030101010101" pitchFamily="2" charset="-122"/>
                  <a:sym typeface="+mn-ea"/>
                </a:rPr>
                <a:t>东大</a:t>
              </a:r>
              <a:r>
                <a:rPr lang="en-US" altLang="zh-CN" sz="2000" dirty="0">
                  <a:ea typeface="宋体" panose="02010600030101010101" pitchFamily="2" charset="-122"/>
                  <a:sym typeface="+mn-ea"/>
                </a:rPr>
                <a:t>VPN</a:t>
              </a:r>
              <a:r>
                <a:rPr lang="zh-CN" altLang="en-US" sz="2000" dirty="0">
                  <a:ea typeface="宋体" panose="02010600030101010101" pitchFamily="2" charset="-122"/>
                  <a:sym typeface="+mn-ea"/>
                </a:rPr>
                <a:t>接入分析</a:t>
              </a:r>
              <a:endParaRPr lang="en-US" altLang="en-US" sz="2000" dirty="0"/>
            </a:p>
            <a:p>
              <a:pPr marL="12700" algn="l" rtl="0" eaLnBrk="0">
                <a:lnSpc>
                  <a:spcPct val="88000"/>
                </a:lnSpc>
              </a:pPr>
              <a:endParaRPr lang="en-US" sz="2000" dirty="0"/>
            </a:p>
          </p:txBody>
        </p:sp>
      </p:grpSp>
      <p:sp>
        <p:nvSpPr>
          <p:cNvPr id="3" name="rect"/>
          <p:cNvSpPr/>
          <p:nvPr>
            <p:custDataLst>
              <p:tags r:id="rId1"/>
            </p:custDataLst>
          </p:nvPr>
        </p:nvSpPr>
        <p:spPr>
          <a:xfrm>
            <a:off x="4552695" y="338074"/>
            <a:ext cx="7200000"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10" name="文本框 9"/>
          <p:cNvSpPr txBox="1"/>
          <p:nvPr/>
        </p:nvSpPr>
        <p:spPr>
          <a:xfrm>
            <a:off x="547648" y="1936456"/>
            <a:ext cx="2898401" cy="1192634"/>
          </a:xfrm>
          <a:prstGeom prst="rect">
            <a:avLst/>
          </a:prstGeom>
          <a:noFill/>
        </p:spPr>
        <p:txBody>
          <a:bodyPr wrap="square" rtlCol="0">
            <a:spAutoFit/>
          </a:bodyPr>
          <a:lstStyle/>
          <a:p>
            <a:pPr>
              <a:spcBef>
                <a:spcPts val="200"/>
              </a:spcBef>
              <a:spcAft>
                <a:spcPts val="100"/>
              </a:spcAft>
            </a:pPr>
            <a:r>
              <a:rPr lang="en-US" altLang="zh-CN" sz="1600" dirty="0">
                <a:ea typeface="宋体" panose="02010600030101010101" pitchFamily="2" charset="-122"/>
                <a:sym typeface="Wingdings" panose="05000000000000000000" pitchFamily="2" charset="2"/>
              </a:rPr>
              <a:t>Server</a:t>
            </a:r>
            <a:r>
              <a:rPr lang="en-US" altLang="zh-CN" sz="1600" dirty="0">
                <a:ea typeface="宋体" panose="02010600030101010101" pitchFamily="2" charset="-122"/>
              </a:rPr>
              <a:t> </a:t>
            </a:r>
            <a:r>
              <a:rPr lang="en-US" altLang="zh-CN" sz="1600" dirty="0">
                <a:ea typeface="宋体" panose="02010600030101010101" pitchFamily="2" charset="-122"/>
                <a:sym typeface="Wingdings" panose="05000000000000000000" pitchFamily="2" charset="2"/>
              </a:rPr>
              <a:t> Client</a:t>
            </a:r>
            <a:endParaRPr lang="en-US" altLang="zh-CN" sz="1600" dirty="0">
              <a:ea typeface="宋体" panose="02010600030101010101" pitchFamily="2" charset="-122"/>
              <a:sym typeface="Wingdings" panose="05000000000000000000" pitchFamily="2" charset="2"/>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sym typeface="Wingdings" panose="05000000000000000000" pitchFamily="2" charset="2"/>
              </a:rPr>
              <a:t>发送证书链</a:t>
            </a:r>
            <a:endParaRPr lang="en-US" altLang="zh-CN" sz="1600" dirty="0">
              <a:solidFill>
                <a:schemeClr val="tx1">
                  <a:lumMod val="65000"/>
                  <a:lumOff val="35000"/>
                </a:schemeClr>
              </a:solidFill>
              <a:latin typeface="+mn-ea"/>
              <a:sym typeface="Wingdings" panose="05000000000000000000" pitchFamily="2" charset="2"/>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sym typeface="Wingdings" panose="05000000000000000000" pitchFamily="2" charset="2"/>
              </a:rPr>
              <a:t>证书签名</a:t>
            </a:r>
            <a:endParaRPr lang="en-US" altLang="zh-CN" sz="1600" dirty="0">
              <a:solidFill>
                <a:schemeClr val="tx1">
                  <a:lumMod val="65000"/>
                  <a:lumOff val="35000"/>
                </a:schemeClr>
              </a:solidFill>
              <a:latin typeface="+mn-ea"/>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rPr>
              <a:t>签名算法</a:t>
            </a:r>
            <a:endParaRPr lang="en-US" altLang="zh-CN" sz="1600" dirty="0">
              <a:solidFill>
                <a:schemeClr val="tx1">
                  <a:lumMod val="65000"/>
                  <a:lumOff val="35000"/>
                </a:schemeClr>
              </a:solidFill>
              <a:latin typeface="+mn-ea"/>
            </a:endParaRPr>
          </a:p>
        </p:txBody>
      </p:sp>
      <p:sp>
        <p:nvSpPr>
          <p:cNvPr id="11" name="文本框 10"/>
          <p:cNvSpPr txBox="1"/>
          <p:nvPr/>
        </p:nvSpPr>
        <p:spPr>
          <a:xfrm>
            <a:off x="193875" y="3920206"/>
            <a:ext cx="2504937" cy="369332"/>
          </a:xfrm>
          <a:prstGeom prst="rect">
            <a:avLst/>
          </a:prstGeom>
          <a:noFill/>
        </p:spPr>
        <p:txBody>
          <a:bodyPr wrap="square">
            <a:spAutoFit/>
          </a:bodyPr>
          <a:lstStyle/>
          <a:p>
            <a:r>
              <a:rPr lang="en-US" altLang="zh-CN" dirty="0">
                <a:solidFill>
                  <a:schemeClr val="bg1"/>
                </a:solidFill>
              </a:rPr>
              <a:t>Server Key Exchange</a:t>
            </a:r>
            <a:endParaRPr lang="zh-CN" altLang="en-US" dirty="0">
              <a:solidFill>
                <a:schemeClr val="bg1"/>
              </a:solidFill>
            </a:endParaRPr>
          </a:p>
        </p:txBody>
      </p:sp>
      <p:sp>
        <p:nvSpPr>
          <p:cNvPr id="12" name="文本框 11"/>
          <p:cNvSpPr txBox="1"/>
          <p:nvPr/>
        </p:nvSpPr>
        <p:spPr>
          <a:xfrm>
            <a:off x="547648" y="4392337"/>
            <a:ext cx="3630277" cy="623248"/>
          </a:xfrm>
          <a:prstGeom prst="rect">
            <a:avLst/>
          </a:prstGeom>
          <a:noFill/>
        </p:spPr>
        <p:txBody>
          <a:bodyPr wrap="square" rtlCol="0">
            <a:spAutoFit/>
          </a:bodyPr>
          <a:lstStyle/>
          <a:p>
            <a:pPr>
              <a:spcBef>
                <a:spcPts val="200"/>
              </a:spcBef>
              <a:spcAft>
                <a:spcPts val="100"/>
              </a:spcAft>
            </a:pPr>
            <a:r>
              <a:rPr lang="en-US" altLang="zh-CN" sz="1600" dirty="0">
                <a:ea typeface="宋体" panose="02010600030101010101" pitchFamily="2" charset="-122"/>
                <a:sym typeface="Wingdings" panose="05000000000000000000" pitchFamily="2" charset="2"/>
              </a:rPr>
              <a:t>Server</a:t>
            </a:r>
            <a:r>
              <a:rPr lang="en-US" altLang="zh-CN" sz="1600" dirty="0">
                <a:ea typeface="宋体" panose="02010600030101010101" pitchFamily="2" charset="-122"/>
              </a:rPr>
              <a:t> </a:t>
            </a:r>
            <a:r>
              <a:rPr lang="en-US" altLang="zh-CN" sz="1600" dirty="0">
                <a:ea typeface="宋体" panose="02010600030101010101" pitchFamily="2" charset="-122"/>
                <a:sym typeface="Wingdings" panose="05000000000000000000" pitchFamily="2" charset="2"/>
              </a:rPr>
              <a:t> Client</a:t>
            </a:r>
            <a:endParaRPr lang="en-US" altLang="zh-CN" sz="1600" dirty="0">
              <a:ea typeface="宋体" panose="02010600030101010101" pitchFamily="2" charset="-122"/>
              <a:sym typeface="Wingdings" panose="05000000000000000000" pitchFamily="2" charset="2"/>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rPr>
              <a:t>传递</a:t>
            </a:r>
            <a:r>
              <a:rPr lang="en-US" altLang="zh-CN" sz="1600" dirty="0">
                <a:solidFill>
                  <a:schemeClr val="tx1">
                    <a:lumMod val="65000"/>
                    <a:lumOff val="35000"/>
                  </a:schemeClr>
                </a:solidFill>
                <a:latin typeface="+mn-ea"/>
              </a:rPr>
              <a:t>Server</a:t>
            </a:r>
            <a:r>
              <a:rPr lang="zh-CN" altLang="en-US" sz="1600" dirty="0">
                <a:solidFill>
                  <a:schemeClr val="tx1">
                    <a:lumMod val="65000"/>
                    <a:lumOff val="35000"/>
                  </a:schemeClr>
                </a:solidFill>
                <a:latin typeface="+mn-ea"/>
              </a:rPr>
              <a:t>端公钥</a:t>
            </a:r>
            <a:endParaRPr lang="en-US" altLang="zh-CN" sz="1600" dirty="0">
              <a:solidFill>
                <a:schemeClr val="tx1">
                  <a:lumMod val="65000"/>
                  <a:lumOff val="35000"/>
                </a:schemeClr>
              </a:solidFill>
              <a:latin typeface="+mn-ea"/>
            </a:endParaRPr>
          </a:p>
        </p:txBody>
      </p:sp>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l="2016" t="50000" r="50555"/>
          <a:stretch>
            <a:fillRect/>
          </a:stretch>
        </p:blipFill>
        <p:spPr>
          <a:xfrm>
            <a:off x="3657502" y="458532"/>
            <a:ext cx="4495193" cy="916737"/>
          </a:xfrm>
          <a:prstGeom prst="rect">
            <a:avLst/>
          </a:prstGeom>
        </p:spPr>
      </p:pic>
      <p:pic>
        <p:nvPicPr>
          <p:cNvPr id="6" name="图片 5"/>
          <p:cNvPicPr>
            <a:picLocks noChangeAspect="1"/>
          </p:cNvPicPr>
          <p:nvPr/>
        </p:nvPicPr>
        <p:blipFill>
          <a:blip r:embed="rId3"/>
          <a:stretch>
            <a:fillRect/>
          </a:stretch>
        </p:blipFill>
        <p:spPr>
          <a:xfrm>
            <a:off x="3657502" y="1343172"/>
            <a:ext cx="8158239" cy="2505965"/>
          </a:xfrm>
          <a:prstGeom prst="rect">
            <a:avLst/>
          </a:prstGeom>
        </p:spPr>
      </p:pic>
      <p:sp>
        <p:nvSpPr>
          <p:cNvPr id="7" name="文本框 6"/>
          <p:cNvSpPr txBox="1"/>
          <p:nvPr/>
        </p:nvSpPr>
        <p:spPr>
          <a:xfrm>
            <a:off x="288799" y="1430871"/>
            <a:ext cx="1609167" cy="369332"/>
          </a:xfrm>
          <a:prstGeom prst="rect">
            <a:avLst/>
          </a:prstGeom>
          <a:noFill/>
        </p:spPr>
        <p:txBody>
          <a:bodyPr wrap="square">
            <a:spAutoFit/>
          </a:bodyPr>
          <a:lstStyle/>
          <a:p>
            <a:r>
              <a:rPr lang="en-US" altLang="zh-CN" dirty="0">
                <a:solidFill>
                  <a:schemeClr val="bg1"/>
                </a:solidFill>
              </a:rPr>
              <a:t>Certificate</a:t>
            </a:r>
            <a:endParaRPr lang="zh-CN" altLang="en-US" dirty="0">
              <a:solidFill>
                <a:schemeClr val="bg1"/>
              </a:solidFill>
            </a:endParaRPr>
          </a:p>
        </p:txBody>
      </p:sp>
      <p:pic>
        <p:nvPicPr>
          <p:cNvPr id="13" name="图片 12"/>
          <p:cNvPicPr>
            <a:picLocks noChangeAspect="1"/>
          </p:cNvPicPr>
          <p:nvPr/>
        </p:nvPicPr>
        <p:blipFill>
          <a:blip r:embed="rId4"/>
          <a:stretch>
            <a:fillRect/>
          </a:stretch>
        </p:blipFill>
        <p:spPr>
          <a:xfrm>
            <a:off x="3683506" y="4016528"/>
            <a:ext cx="6476466" cy="260935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textbox 8"/>
          <p:cNvSpPr/>
          <p:nvPr/>
        </p:nvSpPr>
        <p:spPr>
          <a:xfrm>
            <a:off x="3468116" y="650240"/>
            <a:ext cx="5254625" cy="814069"/>
          </a:xfrm>
          <a:prstGeom prst="rect">
            <a:avLst/>
          </a:prstGeom>
        </p:spPr>
        <p:txBody>
          <a:bodyPr vert="horz" wrap="square" lIns="0" tIns="0" rIns="0" bIns="0"/>
          <a:lstStyle/>
          <a:p>
            <a:pPr algn="l" rtl="0" eaLnBrk="0">
              <a:lnSpc>
                <a:spcPct val="101000"/>
              </a:lnSpc>
            </a:pPr>
            <a:endParaRPr lang="en-US" altLang="en-US" sz="500" dirty="0"/>
          </a:p>
          <a:p>
            <a:pPr marL="617220" algn="l" rtl="0" eaLnBrk="0">
              <a:lnSpc>
                <a:spcPct val="99000"/>
              </a:lnSpc>
              <a:spcBef>
                <a:spcPts val="0"/>
              </a:spcBef>
            </a:pPr>
            <a:r>
              <a:rPr sz="4800" spc="170" dirty="0">
                <a:ln w="12700" cap="flat" cmpd="sng">
                  <a:solidFill>
                    <a:srgbClr val="000000">
                      <a:alpha val="100000"/>
                    </a:srgbClr>
                  </a:solidFill>
                  <a:prstDash val="solid"/>
                  <a:miter lim="0"/>
                </a:ln>
                <a:solidFill>
                  <a:srgbClr val="000000">
                    <a:alpha val="100000"/>
                  </a:srgbClr>
                </a:solidFill>
                <a:latin typeface="微软雅黑" panose="020B0503020204020204" charset="-122"/>
                <a:ea typeface="微软雅黑" panose="020B0503020204020204" charset="-122"/>
                <a:cs typeface="微软雅黑" panose="020B0503020204020204" charset="-122"/>
              </a:rPr>
              <a:t>目录</a:t>
            </a:r>
            <a:r>
              <a:rPr sz="4800" spc="16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sz="4800" spc="0" dirty="0">
                <a:ln w="12700" cap="flat" cmpd="sng">
                  <a:solidFill>
                    <a:srgbClr val="000000">
                      <a:alpha val="100000"/>
                    </a:srgbClr>
                  </a:solidFill>
                  <a:prstDash val="solid"/>
                  <a:miter lim="0"/>
                </a:ln>
                <a:solidFill>
                  <a:srgbClr val="000000">
                    <a:alpha val="100000"/>
                  </a:srgbClr>
                </a:solidFill>
                <a:latin typeface="微软雅黑" panose="020B0503020204020204" charset="-122"/>
                <a:ea typeface="微软雅黑" panose="020B0503020204020204" charset="-122"/>
                <a:cs typeface="微软雅黑" panose="020B0503020204020204" charset="-122"/>
              </a:rPr>
              <a:t>Contents</a:t>
            </a:r>
            <a:r>
              <a:rPr sz="48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endParaRPr lang="en-US" altLang="en-US" sz="4800" dirty="0"/>
          </a:p>
        </p:txBody>
      </p:sp>
      <p:grpSp>
        <p:nvGrpSpPr>
          <p:cNvPr id="2" name="group 2"/>
          <p:cNvGrpSpPr/>
          <p:nvPr/>
        </p:nvGrpSpPr>
        <p:grpSpPr>
          <a:xfrm rot="21600000">
            <a:off x="8252539" y="662940"/>
            <a:ext cx="456866" cy="606043"/>
            <a:chOff x="0" y="0"/>
            <a:chExt cx="456866" cy="606043"/>
          </a:xfrm>
        </p:grpSpPr>
        <p:sp>
          <p:nvSpPr>
            <p:cNvPr id="9" name="path"/>
            <p:cNvSpPr/>
            <p:nvPr/>
          </p:nvSpPr>
          <p:spPr>
            <a:xfrm>
              <a:off x="0" y="17783"/>
              <a:ext cx="351631" cy="570476"/>
            </a:xfrm>
            <a:custGeom>
              <a:avLst/>
              <a:gdLst/>
              <a:ahLst/>
              <a:cxnLst/>
              <a:rect l="0" t="0" r="0" b="0"/>
              <a:pathLst>
                <a:path w="553" h="898">
                  <a:moveTo>
                    <a:pt x="538" y="9"/>
                  </a:moveTo>
                  <a:lnTo>
                    <a:pt x="15" y="889"/>
                  </a:lnTo>
                </a:path>
              </a:pathLst>
            </a:custGeom>
            <a:noFill/>
            <a:ln w="22859" cap="flat">
              <a:solidFill>
                <a:srgbClr val="00BE9C">
                  <a:alpha val="100000"/>
                </a:srgbClr>
              </a:solidFill>
              <a:prstDash val="solid"/>
              <a:bevel/>
            </a:ln>
          </p:spPr>
          <p:txBody>
            <a:bodyPr rtlCol="0"/>
            <a:lstStyle/>
            <a:p>
              <a:pPr algn="ctr"/>
              <a:endParaRPr lang="zh-CN" altLang="en-US"/>
            </a:p>
          </p:txBody>
        </p:sp>
        <p:sp>
          <p:nvSpPr>
            <p:cNvPr id="10" name="path"/>
            <p:cNvSpPr/>
            <p:nvPr/>
          </p:nvSpPr>
          <p:spPr>
            <a:xfrm>
              <a:off x="77644" y="0"/>
              <a:ext cx="379221" cy="606043"/>
            </a:xfrm>
            <a:custGeom>
              <a:avLst/>
              <a:gdLst/>
              <a:ahLst/>
              <a:cxnLst/>
              <a:rect l="0" t="0" r="0" b="0"/>
              <a:pathLst>
                <a:path w="597" h="954">
                  <a:moveTo>
                    <a:pt x="560" y="37"/>
                  </a:moveTo>
                  <a:lnTo>
                    <a:pt x="37" y="917"/>
                  </a:lnTo>
                </a:path>
              </a:pathLst>
            </a:custGeom>
            <a:noFill/>
            <a:ln w="47244" cap="rnd">
              <a:solidFill>
                <a:srgbClr val="008E75">
                  <a:alpha val="100000"/>
                </a:srgbClr>
              </a:solidFill>
              <a:prstDash val="solid"/>
              <a:bevel/>
            </a:ln>
          </p:spPr>
          <p:txBody>
            <a:bodyPr rtlCol="0"/>
            <a:lstStyle/>
            <a:p>
              <a:pPr algn="ctr"/>
              <a:endParaRPr lang="zh-CN" altLang="en-US"/>
            </a:p>
          </p:txBody>
        </p:sp>
      </p:grpSp>
      <p:grpSp>
        <p:nvGrpSpPr>
          <p:cNvPr id="4" name="group 4"/>
          <p:cNvGrpSpPr/>
          <p:nvPr/>
        </p:nvGrpSpPr>
        <p:grpSpPr>
          <a:xfrm rot="21600000">
            <a:off x="3480816" y="662940"/>
            <a:ext cx="461438" cy="606043"/>
            <a:chOff x="0" y="0"/>
            <a:chExt cx="461438" cy="606043"/>
          </a:xfrm>
        </p:grpSpPr>
        <p:sp>
          <p:nvSpPr>
            <p:cNvPr id="11" name="path"/>
            <p:cNvSpPr/>
            <p:nvPr/>
          </p:nvSpPr>
          <p:spPr>
            <a:xfrm>
              <a:off x="109807" y="17783"/>
              <a:ext cx="351631" cy="570476"/>
            </a:xfrm>
            <a:custGeom>
              <a:avLst/>
              <a:gdLst/>
              <a:ahLst/>
              <a:cxnLst/>
              <a:rect l="0" t="0" r="0" b="0"/>
              <a:pathLst>
                <a:path w="553" h="898">
                  <a:moveTo>
                    <a:pt x="538" y="9"/>
                  </a:moveTo>
                  <a:lnTo>
                    <a:pt x="15" y="889"/>
                  </a:lnTo>
                </a:path>
              </a:pathLst>
            </a:custGeom>
            <a:noFill/>
            <a:ln w="22859" cap="flat">
              <a:solidFill>
                <a:srgbClr val="00BE9C">
                  <a:alpha val="100000"/>
                </a:srgbClr>
              </a:solidFill>
              <a:prstDash val="solid"/>
              <a:round/>
            </a:ln>
          </p:spPr>
          <p:txBody>
            <a:bodyPr rtlCol="0"/>
            <a:lstStyle/>
            <a:p>
              <a:pPr algn="ctr"/>
              <a:endParaRPr lang="zh-CN" altLang="en-US"/>
            </a:p>
          </p:txBody>
        </p:sp>
        <p:sp>
          <p:nvSpPr>
            <p:cNvPr id="12" name="path"/>
            <p:cNvSpPr/>
            <p:nvPr/>
          </p:nvSpPr>
          <p:spPr>
            <a:xfrm>
              <a:off x="0" y="0"/>
              <a:ext cx="379221" cy="606043"/>
            </a:xfrm>
            <a:custGeom>
              <a:avLst/>
              <a:gdLst/>
              <a:ahLst/>
              <a:cxnLst/>
              <a:rect l="0" t="0" r="0" b="0"/>
              <a:pathLst>
                <a:path w="597" h="954">
                  <a:moveTo>
                    <a:pt x="559" y="37"/>
                  </a:moveTo>
                  <a:lnTo>
                    <a:pt x="37" y="917"/>
                  </a:lnTo>
                </a:path>
              </a:pathLst>
            </a:custGeom>
            <a:noFill/>
            <a:ln w="47244" cap="rnd">
              <a:solidFill>
                <a:srgbClr val="008E75">
                  <a:alpha val="100000"/>
                </a:srgbClr>
              </a:solidFill>
              <a:prstDash val="solid"/>
              <a:round/>
            </a:ln>
          </p:spPr>
          <p:txBody>
            <a:bodyPr rtlCol="0"/>
            <a:lstStyle/>
            <a:p>
              <a:pPr algn="ctr"/>
              <a:endParaRPr lang="zh-CN" altLang="en-US"/>
            </a:p>
          </p:txBody>
        </p:sp>
      </p:grpSp>
      <p:sp>
        <p:nvSpPr>
          <p:cNvPr id="13" name="textbox 13"/>
          <p:cNvSpPr/>
          <p:nvPr/>
        </p:nvSpPr>
        <p:spPr>
          <a:xfrm>
            <a:off x="1397956" y="2833833"/>
            <a:ext cx="2134870" cy="690880"/>
          </a:xfrm>
          <a:prstGeom prst="rect">
            <a:avLst/>
          </a:prstGeom>
        </p:spPr>
        <p:txBody>
          <a:bodyPr vert="horz" wrap="square" lIns="0" tIns="0" rIns="0" bIns="0"/>
          <a:lstStyle/>
          <a:p>
            <a:pPr algn="l" rtl="0" eaLnBrk="0">
              <a:lnSpc>
                <a:spcPct val="74000"/>
              </a:lnSpc>
            </a:pPr>
            <a:endParaRPr lang="en-US" altLang="en-US" sz="100" dirty="0"/>
          </a:p>
          <a:p>
            <a:pPr marL="12700" algn="l" rtl="0" eaLnBrk="0">
              <a:lnSpc>
                <a:spcPct val="100000"/>
              </a:lnSpc>
            </a:pPr>
            <a:r>
              <a:rPr lang="en-US" sz="2700" spc="21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rPr>
              <a:t>VPN</a:t>
            </a:r>
            <a:r>
              <a:rPr sz="2700" spc="21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rPr>
              <a:t>简</a:t>
            </a:r>
            <a:r>
              <a:rPr sz="2700" spc="17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rPr>
              <a:t>介</a:t>
            </a:r>
            <a:endParaRPr lang="en-US" altLang="en-US" sz="2700" dirty="0"/>
          </a:p>
          <a:p>
            <a:pPr algn="l" rtl="0" eaLnBrk="0">
              <a:lnSpc>
                <a:spcPct val="127000"/>
              </a:lnSpc>
            </a:pPr>
            <a:endParaRPr lang="en-US" altLang="en-US" sz="300" dirty="0"/>
          </a:p>
          <a:p>
            <a:pPr marL="21590" algn="l" rtl="0" eaLnBrk="0">
              <a:lnSpc>
                <a:spcPts val="1550"/>
              </a:lnSpc>
              <a:spcBef>
                <a:spcPts val="0"/>
              </a:spcBef>
            </a:pPr>
            <a:r>
              <a:rPr sz="1200" spc="-10" dirty="0">
                <a:solidFill>
                  <a:srgbClr val="FFFFFF">
                    <a:alpha val="100000"/>
                  </a:srgbClr>
                </a:solidFill>
                <a:latin typeface="微软雅黑" panose="020B0503020204020204" charset="-122"/>
                <a:ea typeface="微软雅黑" panose="020B0503020204020204" charset="-122"/>
                <a:cs typeface="微软雅黑" panose="020B0503020204020204" charset="-122"/>
              </a:rPr>
              <a:t>Introductio</a:t>
            </a:r>
            <a:r>
              <a:rPr sz="1200" spc="0" dirty="0">
                <a:solidFill>
                  <a:srgbClr val="FFFFFF">
                    <a:alpha val="100000"/>
                  </a:srgbClr>
                </a:solidFill>
                <a:latin typeface="微软雅黑" panose="020B0503020204020204" charset="-122"/>
                <a:ea typeface="微软雅黑" panose="020B0503020204020204" charset="-122"/>
                <a:cs typeface="微软雅黑" panose="020B0503020204020204" charset="-122"/>
              </a:rPr>
              <a:t>n</a:t>
            </a:r>
            <a:r>
              <a:rPr sz="1200" spc="-1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sz="1200" spc="0" dirty="0">
                <a:solidFill>
                  <a:srgbClr val="FFFFFF">
                    <a:alpha val="100000"/>
                  </a:srgbClr>
                </a:solidFill>
                <a:latin typeface="微软雅黑" panose="020B0503020204020204" charset="-122"/>
                <a:ea typeface="微软雅黑" panose="020B0503020204020204" charset="-122"/>
                <a:cs typeface="微软雅黑" panose="020B0503020204020204" charset="-122"/>
              </a:rPr>
              <a:t>to</a:t>
            </a:r>
            <a:r>
              <a:rPr sz="1200" spc="-1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lang="en-US" sz="1200" spc="0" dirty="0">
                <a:solidFill>
                  <a:srgbClr val="FFFFFF">
                    <a:alpha val="100000"/>
                  </a:srgbClr>
                </a:solidFill>
                <a:latin typeface="微软雅黑" panose="020B0503020204020204" charset="-122"/>
                <a:ea typeface="微软雅黑" panose="020B0503020204020204" charset="-122"/>
                <a:cs typeface="微软雅黑" panose="020B0503020204020204" charset="-122"/>
              </a:rPr>
              <a:t>VPN</a:t>
            </a:r>
            <a:endParaRPr lang="en-US" sz="1200" dirty="0"/>
          </a:p>
        </p:txBody>
      </p:sp>
      <p:sp>
        <p:nvSpPr>
          <p:cNvPr id="14" name="textbox 14"/>
          <p:cNvSpPr/>
          <p:nvPr/>
        </p:nvSpPr>
        <p:spPr>
          <a:xfrm>
            <a:off x="1398270" y="4088765"/>
            <a:ext cx="3175000" cy="855345"/>
          </a:xfrm>
          <a:prstGeom prst="rect">
            <a:avLst/>
          </a:prstGeom>
        </p:spPr>
        <p:txBody>
          <a:bodyPr vert="horz" wrap="square" lIns="0" tIns="0" rIns="0" bIns="0"/>
          <a:lstStyle/>
          <a:p>
            <a:pPr algn="l" rtl="0" eaLnBrk="0">
              <a:lnSpc>
                <a:spcPct val="83000"/>
              </a:lnSpc>
            </a:pPr>
            <a:endParaRPr lang="en-US" altLang="en-US" sz="100" dirty="0"/>
          </a:p>
          <a:p>
            <a:pPr marL="12700" algn="l" rtl="0" eaLnBrk="0">
              <a:lnSpc>
                <a:spcPct val="88000"/>
              </a:lnSpc>
              <a:spcBef>
                <a:spcPts val="220"/>
              </a:spcBef>
            </a:pPr>
            <a:r>
              <a:rPr lang="en-US" sz="2700" spc="10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rPr>
              <a:t>SSL/VLS VPN</a:t>
            </a:r>
            <a:endParaRPr lang="en-US" sz="2700" spc="10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endParaRPr>
          </a:p>
          <a:p>
            <a:pPr marL="12700" algn="l" rtl="0" eaLnBrk="0">
              <a:lnSpc>
                <a:spcPct val="88000"/>
              </a:lnSpc>
              <a:spcBef>
                <a:spcPts val="220"/>
              </a:spcBef>
            </a:pPr>
            <a:r>
              <a:rPr sz="12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Analyzing SSL/TLS VPN routes</a:t>
            </a:r>
            <a:endParaRPr sz="12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a:p>
            <a:pPr marL="12700" algn="l" rtl="0" eaLnBrk="0">
              <a:lnSpc>
                <a:spcPct val="88000"/>
              </a:lnSpc>
              <a:spcBef>
                <a:spcPts val="220"/>
              </a:spcBef>
            </a:pPr>
            <a:r>
              <a:rPr lang="en-US" sz="1200" spc="-10" dirty="0">
                <a:solidFill>
                  <a:srgbClr val="FFFFFF">
                    <a:alpha val="100000"/>
                  </a:srgbClr>
                </a:solidFill>
                <a:latin typeface="微软雅黑" panose="020B0503020204020204" charset="-122"/>
                <a:ea typeface="微软雅黑" panose="020B0503020204020204" charset="-122"/>
                <a:cs typeface="微软雅黑" panose="020B0503020204020204" charset="-122"/>
              </a:rPr>
              <a:t>SSL/TLS VPN Handshake</a:t>
            </a:r>
            <a:endParaRPr lang="en-US" altLang="zh-CN" sz="1200" spc="-10" dirty="0">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sp>
        <p:nvSpPr>
          <p:cNvPr id="15" name="textbox 15"/>
          <p:cNvSpPr/>
          <p:nvPr/>
        </p:nvSpPr>
        <p:spPr>
          <a:xfrm>
            <a:off x="407035" y="2773680"/>
            <a:ext cx="721360" cy="751205"/>
          </a:xfrm>
          <a:prstGeom prst="rect">
            <a:avLst/>
          </a:prstGeom>
          <a:solidFill>
            <a:srgbClr val="00BE9C"/>
          </a:solidFill>
        </p:spPr>
        <p:txBody>
          <a:bodyPr vert="horz" wrap="square" lIns="0" tIns="0" rIns="0" bIns="0"/>
          <a:lstStyle/>
          <a:p>
            <a:pPr algn="l" rtl="0" eaLnBrk="0">
              <a:lnSpc>
                <a:spcPct val="101000"/>
              </a:lnSpc>
            </a:pPr>
            <a:endParaRPr lang="en-US" altLang="en-US" sz="1000" dirty="0"/>
          </a:p>
          <a:p>
            <a:pPr marL="86360" algn="l" rtl="0" eaLnBrk="0">
              <a:lnSpc>
                <a:spcPct val="86000"/>
              </a:lnSpc>
              <a:spcBef>
                <a:spcPts val="5"/>
              </a:spcBef>
            </a:pPr>
            <a:r>
              <a:rPr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01</a:t>
            </a:r>
            <a:endParaRPr lang="en-US" altLang="en-US" sz="3900" dirty="0"/>
          </a:p>
        </p:txBody>
      </p:sp>
      <p:sp>
        <p:nvSpPr>
          <p:cNvPr id="16" name="textbox 16"/>
          <p:cNvSpPr/>
          <p:nvPr/>
        </p:nvSpPr>
        <p:spPr>
          <a:xfrm>
            <a:off x="407035" y="4088765"/>
            <a:ext cx="721360" cy="759460"/>
          </a:xfrm>
          <a:prstGeom prst="rect">
            <a:avLst/>
          </a:prstGeom>
          <a:solidFill>
            <a:srgbClr val="00BE9C"/>
          </a:solidFill>
        </p:spPr>
        <p:txBody>
          <a:bodyPr vert="horz" wrap="square" lIns="0" tIns="0" rIns="0" bIns="0"/>
          <a:lstStyle/>
          <a:p>
            <a:pPr algn="l" rtl="0" eaLnBrk="0">
              <a:lnSpc>
                <a:spcPct val="100000"/>
              </a:lnSpc>
            </a:pPr>
            <a:endParaRPr lang="en-US" altLang="en-US" sz="1000" dirty="0"/>
          </a:p>
          <a:p>
            <a:pPr marL="86360" algn="l" rtl="0" eaLnBrk="0">
              <a:lnSpc>
                <a:spcPct val="86000"/>
              </a:lnSpc>
              <a:spcBef>
                <a:spcPts val="5"/>
              </a:spcBef>
            </a:pPr>
            <a:r>
              <a:rPr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02</a:t>
            </a:r>
            <a:endParaRPr lang="en-US" altLang="en-US" sz="3900" dirty="0"/>
          </a:p>
        </p:txBody>
      </p:sp>
      <p:sp>
        <p:nvSpPr>
          <p:cNvPr id="3" name="textbox 13"/>
          <p:cNvSpPr/>
          <p:nvPr>
            <p:custDataLst>
              <p:tags r:id="rId2"/>
            </p:custDataLst>
          </p:nvPr>
        </p:nvSpPr>
        <p:spPr>
          <a:xfrm>
            <a:off x="6830060" y="2454275"/>
            <a:ext cx="3816350" cy="1276985"/>
          </a:xfrm>
          <a:prstGeom prst="rect">
            <a:avLst/>
          </a:prstGeom>
        </p:spPr>
        <p:txBody>
          <a:bodyPr vert="horz" wrap="square" lIns="0" tIns="0" rIns="0" bIns="0"/>
          <a:lstStyle/>
          <a:p>
            <a:pPr indent="0" algn="l" rtl="0" eaLnBrk="0" fontAlgn="auto">
              <a:lnSpc>
                <a:spcPct val="150000"/>
              </a:lnSpc>
            </a:pPr>
            <a:endParaRPr lang="en-US" altLang="en-US" sz="100" dirty="0"/>
          </a:p>
          <a:p>
            <a:pPr marL="12700" indent="0" algn="l" rtl="0" eaLnBrk="0" fontAlgn="auto">
              <a:lnSpc>
                <a:spcPct val="150000"/>
              </a:lnSpc>
            </a:pPr>
            <a:r>
              <a:rPr lang="en-US" sz="2700" spc="21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东大VPN 接入分析</a:t>
            </a:r>
            <a:endParaRPr lang="en-US" sz="2700" spc="21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a:p>
            <a:pPr marL="12700" indent="0" algn="l" rtl="0" eaLnBrk="0" fontAlgn="auto">
              <a:lnSpc>
                <a:spcPct val="150000"/>
              </a:lnSpc>
            </a:pPr>
            <a:r>
              <a:rPr lang="en-US" sz="2700" spc="21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miniVPN </a:t>
            </a:r>
            <a:r>
              <a:rPr lang="zh-CN" altLang="en-US" sz="2700" spc="21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程序模拟</a:t>
            </a:r>
            <a:endParaRPr lang="zh-CN" altLang="en-US" sz="2700" spc="21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p:txBody>
      </p:sp>
      <p:sp>
        <p:nvSpPr>
          <p:cNvPr id="5" name="textbox 14"/>
          <p:cNvSpPr/>
          <p:nvPr>
            <p:custDataLst>
              <p:tags r:id="rId3"/>
            </p:custDataLst>
          </p:nvPr>
        </p:nvSpPr>
        <p:spPr>
          <a:xfrm>
            <a:off x="6830060" y="4283075"/>
            <a:ext cx="3068320" cy="495300"/>
          </a:xfrm>
          <a:prstGeom prst="rect">
            <a:avLst/>
          </a:prstGeom>
        </p:spPr>
        <p:txBody>
          <a:bodyPr vert="horz" wrap="square" lIns="0" tIns="0" rIns="0" bIns="0"/>
          <a:lstStyle/>
          <a:p>
            <a:pPr algn="l" rtl="0" eaLnBrk="0">
              <a:lnSpc>
                <a:spcPct val="83000"/>
              </a:lnSpc>
            </a:pPr>
            <a:endParaRPr lang="en-US" altLang="en-US" sz="100" dirty="0"/>
          </a:p>
          <a:p>
            <a:pPr marL="12700" algn="l" rtl="0" eaLnBrk="0">
              <a:lnSpc>
                <a:spcPct val="88000"/>
              </a:lnSpc>
              <a:spcBef>
                <a:spcPts val="220"/>
              </a:spcBef>
            </a:pPr>
            <a:r>
              <a:rPr lang="en-US" sz="2700" spc="10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rPr>
              <a:t>VPN</a:t>
            </a:r>
            <a:r>
              <a:rPr lang="zh-CN" altLang="en-US" sz="2700" spc="10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rPr>
              <a:t>前沿技术</a:t>
            </a:r>
            <a:endParaRPr lang="zh-CN" altLang="en-US" sz="2700" spc="100" dirty="0">
              <a:ln w="635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sp>
        <p:nvSpPr>
          <p:cNvPr id="6" name="textbox 15"/>
          <p:cNvSpPr/>
          <p:nvPr>
            <p:custDataLst>
              <p:tags r:id="rId4"/>
            </p:custDataLst>
          </p:nvPr>
        </p:nvSpPr>
        <p:spPr>
          <a:xfrm>
            <a:off x="5861685" y="2751455"/>
            <a:ext cx="721360" cy="773430"/>
          </a:xfrm>
          <a:prstGeom prst="rect">
            <a:avLst/>
          </a:prstGeom>
          <a:solidFill>
            <a:srgbClr val="00BE9C"/>
          </a:solidFill>
        </p:spPr>
        <p:txBody>
          <a:bodyPr vert="horz" wrap="square" lIns="0" tIns="0" rIns="0" bIns="0"/>
          <a:lstStyle/>
          <a:p>
            <a:pPr algn="l" rtl="0" eaLnBrk="0">
              <a:lnSpc>
                <a:spcPct val="101000"/>
              </a:lnSpc>
            </a:pPr>
            <a:endParaRPr lang="en-US" altLang="en-US" sz="1000" dirty="0"/>
          </a:p>
          <a:p>
            <a:pPr marL="86360" algn="l" rtl="0" eaLnBrk="0">
              <a:lnSpc>
                <a:spcPct val="86000"/>
              </a:lnSpc>
              <a:spcBef>
                <a:spcPts val="5"/>
              </a:spcBef>
            </a:pPr>
            <a:r>
              <a:rPr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endParaRPr lang="en-US"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sp>
        <p:nvSpPr>
          <p:cNvPr id="17" name="textbox 16"/>
          <p:cNvSpPr/>
          <p:nvPr>
            <p:custDataLst>
              <p:tags r:id="rId5"/>
            </p:custDataLst>
          </p:nvPr>
        </p:nvSpPr>
        <p:spPr>
          <a:xfrm>
            <a:off x="5897245" y="4113530"/>
            <a:ext cx="721360" cy="734695"/>
          </a:xfrm>
          <a:prstGeom prst="rect">
            <a:avLst/>
          </a:prstGeom>
          <a:solidFill>
            <a:srgbClr val="00BE9C"/>
          </a:solidFill>
        </p:spPr>
        <p:txBody>
          <a:bodyPr vert="horz" wrap="square" lIns="0" tIns="0" rIns="0" bIns="0"/>
          <a:lstStyle/>
          <a:p>
            <a:pPr algn="l" rtl="0" eaLnBrk="0">
              <a:lnSpc>
                <a:spcPct val="100000"/>
              </a:lnSpc>
            </a:pPr>
            <a:endParaRPr lang="en-US" altLang="en-US" sz="1000" dirty="0"/>
          </a:p>
          <a:p>
            <a:pPr marL="86360" algn="l" rtl="0" eaLnBrk="0">
              <a:lnSpc>
                <a:spcPct val="86000"/>
              </a:lnSpc>
              <a:spcBef>
                <a:spcPts val="5"/>
              </a:spcBef>
            </a:pPr>
            <a:r>
              <a:rPr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4</a:t>
            </a:r>
            <a:endParaRPr lang="en-US"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
          <p:cNvSpPr/>
          <p:nvPr/>
        </p:nvSpPr>
        <p:spPr>
          <a:xfrm>
            <a:off x="193874" y="3728912"/>
            <a:ext cx="3489632" cy="709936"/>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4" name="rect"/>
          <p:cNvSpPr/>
          <p:nvPr/>
        </p:nvSpPr>
        <p:spPr>
          <a:xfrm>
            <a:off x="193875" y="1013126"/>
            <a:ext cx="3252174" cy="923330"/>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lang="zh-CN" altLang="en-US" sz="2000" dirty="0">
                  <a:ea typeface="宋体" panose="02010600030101010101" pitchFamily="2" charset="-122"/>
                  <a:sym typeface="+mn-ea"/>
                </a:rPr>
                <a:t>东大</a:t>
              </a:r>
              <a:r>
                <a:rPr lang="en-US" altLang="zh-CN" sz="2000" dirty="0">
                  <a:ea typeface="宋体" panose="02010600030101010101" pitchFamily="2" charset="-122"/>
                  <a:sym typeface="+mn-ea"/>
                </a:rPr>
                <a:t>VPN</a:t>
              </a:r>
              <a:r>
                <a:rPr lang="zh-CN" altLang="en-US" sz="2000" dirty="0">
                  <a:ea typeface="宋体" panose="02010600030101010101" pitchFamily="2" charset="-122"/>
                  <a:sym typeface="+mn-ea"/>
                </a:rPr>
                <a:t>接入分析</a:t>
              </a:r>
              <a:endParaRPr lang="en-US" altLang="en-US" sz="2000" dirty="0"/>
            </a:p>
            <a:p>
              <a:pPr marL="12700" algn="l" rtl="0" eaLnBrk="0">
                <a:lnSpc>
                  <a:spcPct val="88000"/>
                </a:lnSpc>
              </a:pPr>
              <a:endParaRPr lang="en-US" sz="2000" dirty="0"/>
            </a:p>
          </p:txBody>
        </p:sp>
      </p:grpSp>
      <p:sp>
        <p:nvSpPr>
          <p:cNvPr id="3" name="rect"/>
          <p:cNvSpPr/>
          <p:nvPr>
            <p:custDataLst>
              <p:tags r:id="rId1"/>
            </p:custDataLst>
          </p:nvPr>
        </p:nvSpPr>
        <p:spPr>
          <a:xfrm>
            <a:off x="4552695" y="338074"/>
            <a:ext cx="7200000"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10" name="文本框 9"/>
          <p:cNvSpPr txBox="1"/>
          <p:nvPr/>
        </p:nvSpPr>
        <p:spPr>
          <a:xfrm>
            <a:off x="547648" y="2062542"/>
            <a:ext cx="3135858" cy="1192634"/>
          </a:xfrm>
          <a:prstGeom prst="rect">
            <a:avLst/>
          </a:prstGeom>
          <a:noFill/>
        </p:spPr>
        <p:txBody>
          <a:bodyPr wrap="square" rtlCol="0">
            <a:spAutoFit/>
          </a:bodyPr>
          <a:lstStyle/>
          <a:p>
            <a:pPr>
              <a:spcBef>
                <a:spcPts val="200"/>
              </a:spcBef>
              <a:spcAft>
                <a:spcPts val="100"/>
              </a:spcAft>
            </a:pPr>
            <a:r>
              <a:rPr lang="en-US" altLang="zh-CN" sz="1600" dirty="0">
                <a:ea typeface="宋体" panose="02010600030101010101" pitchFamily="2" charset="-122"/>
                <a:sym typeface="Wingdings" panose="05000000000000000000" pitchFamily="2" charset="2"/>
              </a:rPr>
              <a:t>Client   Server</a:t>
            </a:r>
            <a:endParaRPr lang="en-US" altLang="zh-CN" sz="1600" dirty="0">
              <a:ea typeface="宋体" panose="02010600030101010101" pitchFamily="2" charset="-122"/>
              <a:sym typeface="Wingdings" panose="05000000000000000000" pitchFamily="2" charset="2"/>
            </a:endParaRPr>
          </a:p>
          <a:p>
            <a:pPr marL="285750" indent="-285750">
              <a:spcBef>
                <a:spcPts val="200"/>
              </a:spcBef>
              <a:spcAft>
                <a:spcPts val="100"/>
              </a:spcAft>
              <a:buFont typeface="Arial" panose="020B0604020202020204" pitchFamily="34" charset="0"/>
              <a:buChar char="•"/>
            </a:pPr>
            <a:r>
              <a:rPr lang="en-US" altLang="zh-CN" sz="1600" dirty="0">
                <a:solidFill>
                  <a:schemeClr val="tx1">
                    <a:lumMod val="65000"/>
                    <a:lumOff val="35000"/>
                  </a:schemeClr>
                </a:solidFill>
                <a:latin typeface="+mn-ea"/>
                <a:sym typeface="Wingdings" panose="05000000000000000000" pitchFamily="2" charset="2"/>
              </a:rPr>
              <a:t>Client</a:t>
            </a:r>
            <a:r>
              <a:rPr lang="zh-CN" altLang="en-US" sz="1600" dirty="0">
                <a:solidFill>
                  <a:schemeClr val="tx1">
                    <a:lumMod val="65000"/>
                    <a:lumOff val="35000"/>
                  </a:schemeClr>
                </a:solidFill>
                <a:latin typeface="+mn-ea"/>
                <a:sym typeface="Wingdings" panose="05000000000000000000" pitchFamily="2" charset="2"/>
              </a:rPr>
              <a:t>传递公钥</a:t>
            </a:r>
            <a:endParaRPr lang="en-US" altLang="zh-CN" sz="1600" dirty="0">
              <a:solidFill>
                <a:schemeClr val="tx1">
                  <a:lumMod val="65000"/>
                  <a:lumOff val="35000"/>
                </a:schemeClr>
              </a:solidFill>
              <a:latin typeface="+mn-ea"/>
              <a:sym typeface="Wingdings" panose="05000000000000000000" pitchFamily="2" charset="2"/>
            </a:endParaRPr>
          </a:p>
          <a:p>
            <a:pPr marL="285750" indent="-285750">
              <a:spcBef>
                <a:spcPts val="200"/>
              </a:spcBef>
              <a:spcAft>
                <a:spcPts val="100"/>
              </a:spcAft>
              <a:buFont typeface="Arial" panose="020B0604020202020204" pitchFamily="34" charset="0"/>
              <a:buChar char="•"/>
            </a:pPr>
            <a:r>
              <a:rPr lang="zh-CN" altLang="en-US" sz="1600" b="0" i="0" dirty="0">
                <a:solidFill>
                  <a:srgbClr val="4D4D4D"/>
                </a:solidFill>
                <a:effectLst/>
                <a:latin typeface="-apple-system"/>
              </a:rPr>
              <a:t>更改密码规范协议，加密通信</a:t>
            </a:r>
            <a:endParaRPr lang="en-US" altLang="zh-CN" sz="1600" b="0" i="0" dirty="0">
              <a:solidFill>
                <a:srgbClr val="4D4D4D"/>
              </a:solidFill>
              <a:effectLst/>
              <a:latin typeface="-apple-system"/>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rPr>
              <a:t>发送加密信息</a:t>
            </a:r>
            <a:r>
              <a:rPr lang="en-US" altLang="zh-CN" sz="1600" dirty="0">
                <a:solidFill>
                  <a:schemeClr val="tx1">
                    <a:lumMod val="65000"/>
                    <a:lumOff val="35000"/>
                  </a:schemeClr>
                </a:solidFill>
                <a:latin typeface="+mn-ea"/>
              </a:rPr>
              <a:t>,</a:t>
            </a:r>
            <a:r>
              <a:rPr lang="zh-CN" altLang="en-US" sz="1600" dirty="0">
                <a:solidFill>
                  <a:schemeClr val="tx1">
                    <a:lumMod val="65000"/>
                    <a:lumOff val="35000"/>
                  </a:schemeClr>
                </a:solidFill>
                <a:latin typeface="+mn-ea"/>
              </a:rPr>
              <a:t>服务端验证</a:t>
            </a:r>
            <a:endParaRPr lang="en-US" altLang="zh-CN" sz="1600" dirty="0">
              <a:solidFill>
                <a:schemeClr val="tx1">
                  <a:lumMod val="65000"/>
                  <a:lumOff val="35000"/>
                </a:schemeClr>
              </a:solidFill>
              <a:latin typeface="+mn-ea"/>
            </a:endParaRPr>
          </a:p>
        </p:txBody>
      </p:sp>
      <p:sp>
        <p:nvSpPr>
          <p:cNvPr id="11" name="文本框 10"/>
          <p:cNvSpPr txBox="1"/>
          <p:nvPr/>
        </p:nvSpPr>
        <p:spPr>
          <a:xfrm>
            <a:off x="216551" y="3792516"/>
            <a:ext cx="3565336" cy="646331"/>
          </a:xfrm>
          <a:prstGeom prst="rect">
            <a:avLst/>
          </a:prstGeom>
          <a:noFill/>
        </p:spPr>
        <p:txBody>
          <a:bodyPr wrap="square">
            <a:spAutoFit/>
          </a:bodyPr>
          <a:lstStyle/>
          <a:p>
            <a:r>
              <a:rPr lang="en-US" altLang="zh-CN" dirty="0">
                <a:solidFill>
                  <a:schemeClr val="bg1"/>
                </a:solidFill>
              </a:rPr>
              <a:t>Change Cipher Spec</a:t>
            </a:r>
            <a:endParaRPr lang="en-US" altLang="zh-CN" dirty="0">
              <a:solidFill>
                <a:schemeClr val="bg1"/>
              </a:solidFill>
            </a:endParaRPr>
          </a:p>
          <a:p>
            <a:r>
              <a:rPr lang="en-US" altLang="zh-CN" dirty="0">
                <a:solidFill>
                  <a:schemeClr val="bg1"/>
                </a:solidFill>
              </a:rPr>
              <a:t>Encrypted Handshake Message</a:t>
            </a:r>
            <a:endParaRPr lang="zh-CN" altLang="en-US" dirty="0">
              <a:solidFill>
                <a:schemeClr val="bg1"/>
              </a:solidFill>
            </a:endParaRPr>
          </a:p>
        </p:txBody>
      </p:sp>
      <p:sp>
        <p:nvSpPr>
          <p:cNvPr id="12" name="文本框 11"/>
          <p:cNvSpPr txBox="1"/>
          <p:nvPr/>
        </p:nvSpPr>
        <p:spPr>
          <a:xfrm>
            <a:off x="522732" y="4537974"/>
            <a:ext cx="3630277" cy="907941"/>
          </a:xfrm>
          <a:prstGeom prst="rect">
            <a:avLst/>
          </a:prstGeom>
          <a:noFill/>
        </p:spPr>
        <p:txBody>
          <a:bodyPr wrap="square" rtlCol="0">
            <a:spAutoFit/>
          </a:bodyPr>
          <a:lstStyle/>
          <a:p>
            <a:pPr>
              <a:spcBef>
                <a:spcPts val="200"/>
              </a:spcBef>
              <a:spcAft>
                <a:spcPts val="100"/>
              </a:spcAft>
            </a:pPr>
            <a:r>
              <a:rPr lang="en-US" altLang="zh-CN" sz="1600" dirty="0">
                <a:ea typeface="宋体" panose="02010600030101010101" pitchFamily="2" charset="-122"/>
                <a:sym typeface="Wingdings" panose="05000000000000000000" pitchFamily="2" charset="2"/>
              </a:rPr>
              <a:t>Server</a:t>
            </a:r>
            <a:r>
              <a:rPr lang="en-US" altLang="zh-CN" sz="1600" dirty="0">
                <a:ea typeface="宋体" panose="02010600030101010101" pitchFamily="2" charset="-122"/>
              </a:rPr>
              <a:t> </a:t>
            </a:r>
            <a:r>
              <a:rPr lang="en-US" altLang="zh-CN" sz="1600" dirty="0">
                <a:ea typeface="宋体" panose="02010600030101010101" pitchFamily="2" charset="-122"/>
                <a:sym typeface="Wingdings" panose="05000000000000000000" pitchFamily="2" charset="2"/>
              </a:rPr>
              <a:t> Client</a:t>
            </a:r>
            <a:endParaRPr lang="en-US" altLang="zh-CN" sz="1600" dirty="0">
              <a:ea typeface="宋体" panose="02010600030101010101" pitchFamily="2" charset="-122"/>
              <a:sym typeface="Wingdings" panose="05000000000000000000" pitchFamily="2" charset="2"/>
            </a:endParaRPr>
          </a:p>
          <a:p>
            <a:pPr marL="285750" indent="-285750">
              <a:spcBef>
                <a:spcPts val="200"/>
              </a:spcBef>
              <a:spcAft>
                <a:spcPts val="100"/>
              </a:spcAft>
              <a:buFont typeface="Arial" panose="020B0604020202020204" pitchFamily="34" charset="0"/>
              <a:buChar char="•"/>
            </a:pPr>
            <a:r>
              <a:rPr lang="zh-CN" altLang="en-US" sz="1600" b="0" i="0" dirty="0">
                <a:solidFill>
                  <a:srgbClr val="4D4D4D"/>
                </a:solidFill>
                <a:effectLst/>
                <a:latin typeface="-apple-system"/>
              </a:rPr>
              <a:t>更改密码规范协议，加密通信</a:t>
            </a:r>
            <a:endParaRPr lang="en-US" altLang="zh-CN" sz="1600" b="0" i="0" dirty="0">
              <a:solidFill>
                <a:srgbClr val="4D4D4D"/>
              </a:solidFill>
              <a:effectLst/>
              <a:latin typeface="-apple-system"/>
            </a:endParaRPr>
          </a:p>
          <a:p>
            <a:pPr marL="285750" indent="-285750">
              <a:spcBef>
                <a:spcPts val="200"/>
              </a:spcBef>
              <a:spcAft>
                <a:spcPts val="100"/>
              </a:spcAft>
              <a:buFont typeface="Arial" panose="020B0604020202020204" pitchFamily="34" charset="0"/>
              <a:buChar char="•"/>
            </a:pPr>
            <a:r>
              <a:rPr lang="zh-CN" altLang="en-US" sz="1600" dirty="0">
                <a:solidFill>
                  <a:schemeClr val="tx1">
                    <a:lumMod val="65000"/>
                    <a:lumOff val="35000"/>
                  </a:schemeClr>
                </a:solidFill>
                <a:latin typeface="+mn-ea"/>
              </a:rPr>
              <a:t>发送加密信息，客户端验证</a:t>
            </a:r>
            <a:endParaRPr lang="en-US" altLang="zh-CN" sz="1600" dirty="0">
              <a:solidFill>
                <a:schemeClr val="tx1">
                  <a:lumMod val="65000"/>
                  <a:lumOff val="35000"/>
                </a:schemeClr>
              </a:solidFill>
              <a:latin typeface="+mn-ea"/>
            </a:endParaRPr>
          </a:p>
        </p:txBody>
      </p:sp>
      <p:sp>
        <p:nvSpPr>
          <p:cNvPr id="7" name="文本框 6"/>
          <p:cNvSpPr txBox="1"/>
          <p:nvPr/>
        </p:nvSpPr>
        <p:spPr>
          <a:xfrm>
            <a:off x="193875" y="1015480"/>
            <a:ext cx="3090863" cy="1198880"/>
          </a:xfrm>
          <a:prstGeom prst="rect">
            <a:avLst/>
          </a:prstGeom>
          <a:noFill/>
        </p:spPr>
        <p:txBody>
          <a:bodyPr wrap="square">
            <a:spAutoFit/>
          </a:bodyPr>
          <a:lstStyle/>
          <a:p>
            <a:r>
              <a:rPr lang="en-US" altLang="zh-CN" i="0" dirty="0">
                <a:solidFill>
                  <a:schemeClr val="bg1"/>
                </a:solidFill>
              </a:rPr>
              <a:t>Client Key Exchange</a:t>
            </a:r>
            <a:endParaRPr lang="en-US" altLang="zh-CN" i="0" dirty="0">
              <a:solidFill>
                <a:schemeClr val="bg1"/>
              </a:solidFill>
            </a:endParaRPr>
          </a:p>
          <a:p>
            <a:r>
              <a:rPr lang="en-US" altLang="zh-CN" i="0" dirty="0">
                <a:solidFill>
                  <a:schemeClr val="bg1"/>
                </a:solidFill>
              </a:rPr>
              <a:t>Change Cipher Spec</a:t>
            </a:r>
            <a:endParaRPr lang="en-US" altLang="zh-CN" i="0" dirty="0">
              <a:solidFill>
                <a:schemeClr val="bg1"/>
              </a:solidFill>
            </a:endParaRPr>
          </a:p>
          <a:p>
            <a:r>
              <a:rPr lang="en-US" altLang="zh-CN" i="0" dirty="0">
                <a:solidFill>
                  <a:schemeClr val="bg1"/>
                </a:solidFill>
              </a:rPr>
              <a:t>Encrypted Handshake </a:t>
            </a:r>
            <a:r>
              <a:rPr lang="en-US" altLang="zh-CN" i="0" dirty="0">
                <a:solidFill>
                  <a:schemeClr val="bg1"/>
                </a:solidFill>
                <a:effectLst/>
                <a:latin typeface="-apple-system"/>
              </a:rPr>
              <a:t>Message</a:t>
            </a:r>
            <a:endParaRPr lang="zh-CN" altLang="en-US" dirty="0">
              <a:solidFill>
                <a:schemeClr val="bg1"/>
              </a:solidFill>
            </a:endParaRPr>
          </a:p>
        </p:txBody>
      </p:sp>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3581"/>
          <a:stretch>
            <a:fillRect/>
          </a:stretch>
        </p:blipFill>
        <p:spPr>
          <a:xfrm>
            <a:off x="3986073" y="922053"/>
            <a:ext cx="7283743" cy="2474277"/>
          </a:xfrm>
          <a:prstGeom prst="rect">
            <a:avLst/>
          </a:prstGeom>
        </p:spPr>
      </p:pic>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3506" y="3463294"/>
            <a:ext cx="6715687" cy="2602227"/>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38" name="rect"/>
          <p:cNvSpPr/>
          <p:nvPr/>
        </p:nvSpPr>
        <p:spPr>
          <a:xfrm>
            <a:off x="4552695" y="338074"/>
            <a:ext cx="7200000" cy="6095"/>
          </a:xfrm>
          <a:prstGeom prst="rect">
            <a:avLst/>
          </a:prstGeom>
          <a:solidFill>
            <a:srgbClr val="000000">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lang="zh-CN" altLang="en-US" sz="2000" dirty="0">
                  <a:ea typeface="宋体" panose="02010600030101010101" pitchFamily="2" charset="-122"/>
                  <a:sym typeface="+mn-ea"/>
                </a:rPr>
                <a:t>东大</a:t>
              </a:r>
              <a:r>
                <a:rPr lang="en-US" altLang="zh-CN" sz="2000" dirty="0">
                  <a:ea typeface="宋体" panose="02010600030101010101" pitchFamily="2" charset="-122"/>
                  <a:sym typeface="+mn-ea"/>
                </a:rPr>
                <a:t>VPN</a:t>
              </a:r>
              <a:r>
                <a:rPr lang="zh-CN" altLang="en-US" sz="2000" dirty="0">
                  <a:ea typeface="宋体" panose="02010600030101010101" pitchFamily="2" charset="-122"/>
                  <a:sym typeface="+mn-ea"/>
                </a:rPr>
                <a:t>资源访问</a:t>
              </a:r>
              <a:endParaRPr lang="en-US" altLang="en-US" sz="2000" dirty="0"/>
            </a:p>
          </p:txBody>
        </p:sp>
      </p:grpSp>
      <p:pic>
        <p:nvPicPr>
          <p:cNvPr id="3" name="图片 2"/>
          <p:cNvPicPr>
            <a:picLocks noChangeAspect="1"/>
          </p:cNvPicPr>
          <p:nvPr/>
        </p:nvPicPr>
        <p:blipFill rotWithShape="1">
          <a:blip r:embed="rId1"/>
          <a:srcRect l="2956" t="-354" r="10912" b="25773"/>
          <a:stretch>
            <a:fillRect/>
          </a:stretch>
        </p:blipFill>
        <p:spPr>
          <a:xfrm>
            <a:off x="4401673" y="3664502"/>
            <a:ext cx="6826803" cy="2129187"/>
          </a:xfrm>
          <a:prstGeom prst="rect">
            <a:avLst/>
          </a:prstGeom>
        </p:spPr>
      </p:pic>
      <p:sp>
        <p:nvSpPr>
          <p:cNvPr id="8" name="文本框 7"/>
          <p:cNvSpPr txBox="1"/>
          <p:nvPr/>
        </p:nvSpPr>
        <p:spPr>
          <a:xfrm>
            <a:off x="432935" y="1090569"/>
            <a:ext cx="2648195" cy="336118"/>
          </a:xfrm>
          <a:prstGeom prst="rect">
            <a:avLst/>
          </a:prstGeom>
          <a:noFill/>
        </p:spPr>
        <p:txBody>
          <a:bodyPr wrap="square">
            <a:spAutoFit/>
          </a:bodyPr>
          <a:lstStyle/>
          <a:p>
            <a:pPr marL="111760" algn="l" rtl="0" eaLnBrk="0">
              <a:lnSpc>
                <a:spcPct val="88000"/>
              </a:lnSpc>
              <a:spcBef>
                <a:spcPts val="1015"/>
              </a:spcBef>
            </a:pPr>
            <a:r>
              <a:rPr lang="zh-CN" altLang="en-US" sz="1800" spc="10" dirty="0">
                <a:solidFill>
                  <a:srgbClr val="000000">
                    <a:alpha val="100000"/>
                  </a:srgbClr>
                </a:solidFill>
                <a:latin typeface="微软雅黑" panose="020B0503020204020204" charset="-122"/>
                <a:ea typeface="微软雅黑" panose="020B0503020204020204" charset="-122"/>
                <a:cs typeface="Arial" panose="020B0604020202020204"/>
              </a:rPr>
              <a:t>访问校外资源</a:t>
            </a:r>
            <a:endParaRPr lang="zh-CN" altLang="en-US" sz="1800" dirty="0"/>
          </a:p>
        </p:txBody>
      </p:sp>
      <p:pic>
        <p:nvPicPr>
          <p:cNvPr id="10" name="图片 9"/>
          <p:cNvPicPr>
            <a:picLocks noChangeAspect="1"/>
          </p:cNvPicPr>
          <p:nvPr/>
        </p:nvPicPr>
        <p:blipFill>
          <a:blip r:embed="rId2"/>
          <a:stretch>
            <a:fillRect/>
          </a:stretch>
        </p:blipFill>
        <p:spPr>
          <a:xfrm>
            <a:off x="4401673" y="1199537"/>
            <a:ext cx="6826804" cy="2159967"/>
          </a:xfrm>
          <a:prstGeom prst="rect">
            <a:avLst/>
          </a:prstGeom>
        </p:spPr>
      </p:pic>
      <p:sp>
        <p:nvSpPr>
          <p:cNvPr id="11" name="textbox 274"/>
          <p:cNvSpPr/>
          <p:nvPr/>
        </p:nvSpPr>
        <p:spPr>
          <a:xfrm>
            <a:off x="2706039" y="2069293"/>
            <a:ext cx="1395443" cy="420454"/>
          </a:xfrm>
          <a:prstGeom prst="rect">
            <a:avLst/>
          </a:prstGeom>
          <a:solidFill>
            <a:srgbClr val="BFFFF4"/>
          </a:solidFill>
        </p:spPr>
        <p:txBody>
          <a:bodyPr vert="horz" wrap="square" lIns="0" tIns="0" rIns="0" bIns="0"/>
          <a:lstStyle/>
          <a:p>
            <a:pPr algn="l" rtl="0" eaLnBrk="0">
              <a:lnSpc>
                <a:spcPct val="111000"/>
              </a:lnSpc>
            </a:pPr>
            <a:endParaRPr lang="en-US" altLang="en-US" sz="500" dirty="0"/>
          </a:p>
          <a:p>
            <a:pPr marL="88900" algn="l" rtl="0" eaLnBrk="0">
              <a:lnSpc>
                <a:spcPct val="88000"/>
              </a:lnSpc>
            </a:pPr>
            <a:r>
              <a:rPr lang="zh-CN" altLang="en-US" sz="2000" spc="-10" dirty="0">
                <a:latin typeface="微软雅黑" panose="020B0503020204020204" charset="-122"/>
                <a:ea typeface="微软雅黑" panose="020B0503020204020204" charset="-122"/>
                <a:cs typeface="微软雅黑" panose="020B0503020204020204" charset="-122"/>
              </a:rPr>
              <a:t>断开</a:t>
            </a:r>
            <a:r>
              <a:rPr lang="en-US" altLang="zh-CN" sz="2000" spc="-10" dirty="0">
                <a:latin typeface="微软雅黑" panose="020B0503020204020204" charset="-122"/>
                <a:ea typeface="微软雅黑" panose="020B0503020204020204" charset="-122"/>
                <a:cs typeface="微软雅黑" panose="020B0503020204020204" charset="-122"/>
              </a:rPr>
              <a:t>VPN</a:t>
            </a:r>
            <a:endParaRPr lang="en-US" altLang="en-US" sz="2000" dirty="0"/>
          </a:p>
        </p:txBody>
      </p:sp>
      <p:sp>
        <p:nvSpPr>
          <p:cNvPr id="13" name="textbox 274"/>
          <p:cNvSpPr/>
          <p:nvPr/>
        </p:nvSpPr>
        <p:spPr>
          <a:xfrm>
            <a:off x="2706039" y="4418817"/>
            <a:ext cx="1395443" cy="420454"/>
          </a:xfrm>
          <a:prstGeom prst="rect">
            <a:avLst/>
          </a:prstGeom>
          <a:solidFill>
            <a:srgbClr val="BFFFF4"/>
          </a:solidFill>
        </p:spPr>
        <p:txBody>
          <a:bodyPr vert="horz" wrap="square" lIns="0" tIns="0" rIns="0" bIns="0"/>
          <a:lstStyle/>
          <a:p>
            <a:pPr algn="l" rtl="0" eaLnBrk="0">
              <a:lnSpc>
                <a:spcPct val="111000"/>
              </a:lnSpc>
            </a:pPr>
            <a:endParaRPr lang="en-US" altLang="en-US" sz="500" dirty="0"/>
          </a:p>
          <a:p>
            <a:pPr marL="88900" algn="l" rtl="0" eaLnBrk="0">
              <a:lnSpc>
                <a:spcPct val="88000"/>
              </a:lnSpc>
            </a:pPr>
            <a:r>
              <a:rPr lang="zh-CN" altLang="en-US" sz="2000" spc="-10" dirty="0">
                <a:latin typeface="微软雅黑" panose="020B0503020204020204" charset="-122"/>
                <a:ea typeface="微软雅黑" panose="020B0503020204020204" charset="-122"/>
                <a:cs typeface="微软雅黑" panose="020B0503020204020204" charset="-122"/>
              </a:rPr>
              <a:t>连接</a:t>
            </a:r>
            <a:r>
              <a:rPr lang="en-US" altLang="zh-CN" sz="2000" spc="-10" dirty="0">
                <a:latin typeface="微软雅黑" panose="020B0503020204020204" charset="-122"/>
                <a:ea typeface="微软雅黑" panose="020B0503020204020204" charset="-122"/>
                <a:cs typeface="微软雅黑" panose="020B0503020204020204" charset="-122"/>
              </a:rPr>
              <a:t>VPN</a:t>
            </a:r>
            <a:endParaRPr lang="en-US" altLang="en-US" sz="2000" dirty="0"/>
          </a:p>
        </p:txBody>
      </p:sp>
      <p:sp>
        <p:nvSpPr>
          <p:cNvPr id="14" name="文本框 13"/>
          <p:cNvSpPr txBox="1"/>
          <p:nvPr/>
        </p:nvSpPr>
        <p:spPr>
          <a:xfrm>
            <a:off x="335280" y="2702689"/>
            <a:ext cx="2274755" cy="787075"/>
          </a:xfrm>
          <a:prstGeom prst="rect">
            <a:avLst/>
          </a:prstGeom>
          <a:noFill/>
        </p:spPr>
        <p:txBody>
          <a:bodyPr wrap="square">
            <a:spAutoFit/>
          </a:bodyPr>
          <a:lstStyle/>
          <a:p>
            <a:pPr marL="111760" algn="l" rtl="0" eaLnBrk="0">
              <a:lnSpc>
                <a:spcPct val="150000"/>
              </a:lnSpc>
              <a:spcBef>
                <a:spcPts val="1015"/>
              </a:spcBef>
            </a:pPr>
            <a:r>
              <a:rPr lang="zh-CN" altLang="en-US" sz="1600" spc="10" dirty="0">
                <a:solidFill>
                  <a:srgbClr val="000000">
                    <a:alpha val="100000"/>
                  </a:srgbClr>
                </a:solidFill>
                <a:latin typeface="微软雅黑" panose="020B0503020204020204" charset="-122"/>
                <a:ea typeface="微软雅黑" panose="020B0503020204020204" charset="-122"/>
                <a:cs typeface="Arial" panose="020B0604020202020204"/>
              </a:rPr>
              <a:t>直接访问服务器连接或断</a:t>
            </a:r>
            <a:r>
              <a:rPr lang="en-US" altLang="zh-CN" sz="1600" spc="10" dirty="0">
                <a:solidFill>
                  <a:srgbClr val="000000">
                    <a:alpha val="100000"/>
                  </a:srgbClr>
                </a:solidFill>
                <a:latin typeface="微软雅黑" panose="020B0503020204020204" charset="-122"/>
                <a:ea typeface="微软雅黑" panose="020B0503020204020204" charset="-122"/>
                <a:cs typeface="Arial" panose="020B0604020202020204"/>
              </a:rPr>
              <a:t>VPN</a:t>
            </a:r>
            <a:r>
              <a:rPr lang="zh-CN" altLang="en-US" sz="1600" spc="10" dirty="0">
                <a:solidFill>
                  <a:srgbClr val="000000">
                    <a:alpha val="100000"/>
                  </a:srgbClr>
                </a:solidFill>
                <a:latin typeface="微软雅黑" panose="020B0503020204020204" charset="-122"/>
                <a:ea typeface="微软雅黑" panose="020B0503020204020204" charset="-122"/>
                <a:cs typeface="Arial" panose="020B0604020202020204"/>
              </a:rPr>
              <a:t>情况相同</a:t>
            </a:r>
            <a:endParaRPr lang="zh-CN" altLang="en-US" sz="1600" dirty="0"/>
          </a:p>
        </p:txBody>
      </p:sp>
      <p:sp>
        <p:nvSpPr>
          <p:cNvPr id="4" name="文本框 3"/>
          <p:cNvSpPr txBox="1"/>
          <p:nvPr/>
        </p:nvSpPr>
        <p:spPr>
          <a:xfrm>
            <a:off x="432935" y="2158619"/>
            <a:ext cx="6094520" cy="369332"/>
          </a:xfrm>
          <a:prstGeom prst="rect">
            <a:avLst/>
          </a:prstGeom>
          <a:noFill/>
        </p:spPr>
        <p:txBody>
          <a:bodyPr wrap="square">
            <a:spAutoFit/>
          </a:bodyPr>
          <a:lstStyle/>
          <a:p>
            <a:r>
              <a:rPr lang="zh-CN" altLang="en-US" dirty="0"/>
              <a:t>访问Bing进行搜索</a:t>
            </a:r>
            <a:endParaRPr lang="zh-CN" alt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sp>
        <p:nvSpPr>
          <p:cNvPr id="138" name="rect"/>
          <p:cNvSpPr/>
          <p:nvPr/>
        </p:nvSpPr>
        <p:spPr>
          <a:xfrm>
            <a:off x="4552695" y="338074"/>
            <a:ext cx="7200000" cy="6095"/>
          </a:xfrm>
          <a:prstGeom prst="rect">
            <a:avLst/>
          </a:prstGeom>
          <a:solidFill>
            <a:srgbClr val="000000">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lang="zh-CN" altLang="en-US" sz="2000" dirty="0">
                  <a:ea typeface="宋体" panose="02010600030101010101" pitchFamily="2" charset="-122"/>
                  <a:sym typeface="+mn-ea"/>
                </a:rPr>
                <a:t>东大</a:t>
              </a:r>
              <a:r>
                <a:rPr lang="en-US" altLang="zh-CN" sz="2000" dirty="0">
                  <a:ea typeface="宋体" panose="02010600030101010101" pitchFamily="2" charset="-122"/>
                  <a:sym typeface="+mn-ea"/>
                </a:rPr>
                <a:t>VPN</a:t>
              </a:r>
              <a:r>
                <a:rPr lang="zh-CN" altLang="en-US" sz="2000" dirty="0">
                  <a:ea typeface="宋体" panose="02010600030101010101" pitchFamily="2" charset="-122"/>
                  <a:sym typeface="+mn-ea"/>
                </a:rPr>
                <a:t>资源访问</a:t>
              </a:r>
              <a:endParaRPr lang="en-US" altLang="en-US" sz="2000" dirty="0"/>
            </a:p>
          </p:txBody>
        </p:sp>
      </p:grpSp>
      <p:sp>
        <p:nvSpPr>
          <p:cNvPr id="8" name="文本框 7"/>
          <p:cNvSpPr txBox="1"/>
          <p:nvPr/>
        </p:nvSpPr>
        <p:spPr>
          <a:xfrm>
            <a:off x="57513" y="812690"/>
            <a:ext cx="2648195" cy="336118"/>
          </a:xfrm>
          <a:prstGeom prst="rect">
            <a:avLst/>
          </a:prstGeom>
          <a:noFill/>
        </p:spPr>
        <p:txBody>
          <a:bodyPr wrap="square">
            <a:spAutoFit/>
          </a:bodyPr>
          <a:lstStyle/>
          <a:p>
            <a:pPr marL="111760" algn="l" rtl="0" eaLnBrk="0">
              <a:lnSpc>
                <a:spcPct val="88000"/>
              </a:lnSpc>
              <a:spcBef>
                <a:spcPts val="1015"/>
              </a:spcBef>
            </a:pPr>
            <a:r>
              <a:rPr lang="zh-CN" altLang="en-US" sz="1800" spc="10" dirty="0">
                <a:solidFill>
                  <a:srgbClr val="000000">
                    <a:alpha val="100000"/>
                  </a:srgbClr>
                </a:solidFill>
                <a:latin typeface="微软雅黑" panose="020B0503020204020204" charset="-122"/>
                <a:ea typeface="微软雅黑" panose="020B0503020204020204" charset="-122"/>
                <a:cs typeface="Arial" panose="020B0604020202020204"/>
              </a:rPr>
              <a:t>访问校内资源</a:t>
            </a:r>
            <a:endParaRPr lang="zh-CN" altLang="en-US" sz="1800" dirty="0"/>
          </a:p>
        </p:txBody>
      </p:sp>
      <p:sp>
        <p:nvSpPr>
          <p:cNvPr id="11" name="textbox 274"/>
          <p:cNvSpPr/>
          <p:nvPr/>
        </p:nvSpPr>
        <p:spPr>
          <a:xfrm>
            <a:off x="2767974" y="1910248"/>
            <a:ext cx="1395443" cy="420454"/>
          </a:xfrm>
          <a:prstGeom prst="rect">
            <a:avLst/>
          </a:prstGeom>
          <a:solidFill>
            <a:srgbClr val="BFFFF4"/>
          </a:solidFill>
        </p:spPr>
        <p:txBody>
          <a:bodyPr vert="horz" wrap="square" lIns="0" tIns="0" rIns="0" bIns="0"/>
          <a:lstStyle/>
          <a:p>
            <a:pPr algn="l" rtl="0" eaLnBrk="0">
              <a:lnSpc>
                <a:spcPct val="111000"/>
              </a:lnSpc>
            </a:pPr>
            <a:endParaRPr lang="en-US" altLang="en-US" sz="500" dirty="0"/>
          </a:p>
          <a:p>
            <a:pPr marL="88900" algn="l" rtl="0" eaLnBrk="0">
              <a:lnSpc>
                <a:spcPct val="88000"/>
              </a:lnSpc>
            </a:pPr>
            <a:r>
              <a:rPr lang="zh-CN" altLang="en-US" sz="2000" spc="-10" dirty="0">
                <a:latin typeface="微软雅黑" panose="020B0503020204020204" charset="-122"/>
                <a:ea typeface="微软雅黑" panose="020B0503020204020204" charset="-122"/>
                <a:cs typeface="微软雅黑" panose="020B0503020204020204" charset="-122"/>
              </a:rPr>
              <a:t>断开</a:t>
            </a:r>
            <a:r>
              <a:rPr lang="en-US" altLang="zh-CN" sz="2000" spc="-10" dirty="0">
                <a:latin typeface="微软雅黑" panose="020B0503020204020204" charset="-122"/>
                <a:ea typeface="微软雅黑" panose="020B0503020204020204" charset="-122"/>
                <a:cs typeface="微软雅黑" panose="020B0503020204020204" charset="-122"/>
              </a:rPr>
              <a:t>VPN</a:t>
            </a:r>
            <a:endParaRPr lang="en-US" altLang="en-US" sz="2000" dirty="0"/>
          </a:p>
        </p:txBody>
      </p:sp>
      <p:sp>
        <p:nvSpPr>
          <p:cNvPr id="13" name="textbox 274"/>
          <p:cNvSpPr/>
          <p:nvPr/>
        </p:nvSpPr>
        <p:spPr>
          <a:xfrm>
            <a:off x="2706039" y="4418817"/>
            <a:ext cx="1395443" cy="420454"/>
          </a:xfrm>
          <a:prstGeom prst="rect">
            <a:avLst/>
          </a:prstGeom>
          <a:solidFill>
            <a:srgbClr val="BFFFF4"/>
          </a:solidFill>
        </p:spPr>
        <p:txBody>
          <a:bodyPr vert="horz" wrap="square" lIns="0" tIns="0" rIns="0" bIns="0"/>
          <a:lstStyle/>
          <a:p>
            <a:pPr algn="l" rtl="0" eaLnBrk="0">
              <a:lnSpc>
                <a:spcPct val="111000"/>
              </a:lnSpc>
            </a:pPr>
            <a:endParaRPr lang="en-US" altLang="en-US" sz="500" dirty="0"/>
          </a:p>
          <a:p>
            <a:pPr marL="88900" algn="l" rtl="0" eaLnBrk="0">
              <a:lnSpc>
                <a:spcPct val="88000"/>
              </a:lnSpc>
            </a:pPr>
            <a:r>
              <a:rPr lang="zh-CN" altLang="en-US" sz="2000" spc="-10" dirty="0">
                <a:latin typeface="微软雅黑" panose="020B0503020204020204" charset="-122"/>
                <a:ea typeface="微软雅黑" panose="020B0503020204020204" charset="-122"/>
                <a:cs typeface="微软雅黑" panose="020B0503020204020204" charset="-122"/>
              </a:rPr>
              <a:t>连接</a:t>
            </a:r>
            <a:r>
              <a:rPr lang="en-US" altLang="zh-CN" sz="2000" spc="-10" dirty="0">
                <a:latin typeface="微软雅黑" panose="020B0503020204020204" charset="-122"/>
                <a:ea typeface="微软雅黑" panose="020B0503020204020204" charset="-122"/>
                <a:cs typeface="微软雅黑" panose="020B0503020204020204" charset="-122"/>
              </a:rPr>
              <a:t>VPN</a:t>
            </a:r>
            <a:endParaRPr lang="en-US" altLang="en-US" sz="2000" dirty="0"/>
          </a:p>
        </p:txBody>
      </p:sp>
      <p:pic>
        <p:nvPicPr>
          <p:cNvPr id="17" name="图片 16"/>
          <p:cNvPicPr>
            <a:picLocks noChangeAspect="1"/>
          </p:cNvPicPr>
          <p:nvPr/>
        </p:nvPicPr>
        <p:blipFill rotWithShape="1">
          <a:blip r:embed="rId1"/>
          <a:srcRect r="21112" b="17450"/>
          <a:stretch>
            <a:fillRect/>
          </a:stretch>
        </p:blipFill>
        <p:spPr>
          <a:xfrm>
            <a:off x="4414665" y="3959562"/>
            <a:ext cx="6903694" cy="2846207"/>
          </a:xfrm>
          <a:prstGeom prst="rect">
            <a:avLst/>
          </a:prstGeom>
        </p:spPr>
      </p:pic>
      <p:pic>
        <p:nvPicPr>
          <p:cNvPr id="19" name="图片 18"/>
          <p:cNvPicPr>
            <a:picLocks noChangeAspect="1"/>
          </p:cNvPicPr>
          <p:nvPr/>
        </p:nvPicPr>
        <p:blipFill>
          <a:blip r:embed="rId2"/>
          <a:stretch>
            <a:fillRect/>
          </a:stretch>
        </p:blipFill>
        <p:spPr>
          <a:xfrm>
            <a:off x="4414665" y="2841225"/>
            <a:ext cx="5746500" cy="1024771"/>
          </a:xfrm>
          <a:prstGeom prst="rect">
            <a:avLst/>
          </a:prstGeom>
        </p:spPr>
      </p:pic>
      <p:pic>
        <p:nvPicPr>
          <p:cNvPr id="21" name="图片 20"/>
          <p:cNvPicPr>
            <a:picLocks noChangeAspect="1"/>
          </p:cNvPicPr>
          <p:nvPr/>
        </p:nvPicPr>
        <p:blipFill rotWithShape="1">
          <a:blip r:embed="rId3"/>
          <a:srcRect t="18585" r="23835" b="25548"/>
          <a:stretch>
            <a:fillRect/>
          </a:stretch>
        </p:blipFill>
        <p:spPr>
          <a:xfrm>
            <a:off x="4376104" y="222663"/>
            <a:ext cx="7040579" cy="2541695"/>
          </a:xfrm>
          <a:prstGeom prst="rect">
            <a:avLst/>
          </a:prstGeom>
        </p:spPr>
      </p:pic>
      <p:sp>
        <p:nvSpPr>
          <p:cNvPr id="23" name="文本框 22"/>
          <p:cNvSpPr txBox="1"/>
          <p:nvPr/>
        </p:nvSpPr>
        <p:spPr>
          <a:xfrm>
            <a:off x="193875" y="4629044"/>
            <a:ext cx="2765808" cy="1293175"/>
          </a:xfrm>
          <a:prstGeom prst="rect">
            <a:avLst/>
          </a:prstGeom>
          <a:noFill/>
        </p:spPr>
        <p:txBody>
          <a:bodyPr wrap="square">
            <a:spAutoFit/>
          </a:bodyPr>
          <a:lstStyle/>
          <a:p>
            <a:pPr>
              <a:lnSpc>
                <a:spcPct val="125000"/>
              </a:lnSpc>
            </a:pPr>
            <a:r>
              <a:rPr lang="zh-CN" altLang="en-US" sz="1600" dirty="0"/>
              <a:t>连接VPN</a:t>
            </a:r>
            <a:endParaRPr lang="en-US" altLang="zh-CN" sz="1600" dirty="0"/>
          </a:p>
          <a:p>
            <a:pPr marL="285750" indent="-285750">
              <a:lnSpc>
                <a:spcPct val="125000"/>
              </a:lnSpc>
              <a:buFont typeface="Arial" panose="020B0604020202020204" pitchFamily="34" charset="0"/>
              <a:buChar char="•"/>
            </a:pPr>
            <a:r>
              <a:rPr lang="zh-CN" altLang="en-US" sz="1600" dirty="0"/>
              <a:t>均通过</a:t>
            </a:r>
            <a:r>
              <a:rPr lang="en-US" altLang="zh-CN" sz="1600" dirty="0"/>
              <a:t>222.190.112.125</a:t>
            </a:r>
            <a:r>
              <a:rPr lang="zh-CN" altLang="en-US" sz="1600" dirty="0"/>
              <a:t>进行转发</a:t>
            </a:r>
            <a:endParaRPr lang="en-US" altLang="zh-CN" sz="1600" dirty="0"/>
          </a:p>
          <a:p>
            <a:pPr marL="285750" indent="-285750">
              <a:lnSpc>
                <a:spcPct val="125000"/>
              </a:lnSpc>
              <a:buFont typeface="Arial" panose="020B0604020202020204" pitchFamily="34" charset="0"/>
              <a:buChar char="•"/>
            </a:pPr>
            <a:r>
              <a:rPr lang="zh-CN" altLang="en-US" sz="1600" dirty="0"/>
              <a:t>可以正常访问</a:t>
            </a:r>
            <a:endParaRPr lang="zh-CN" altLang="en-US" sz="1600" dirty="0"/>
          </a:p>
        </p:txBody>
      </p:sp>
      <p:sp>
        <p:nvSpPr>
          <p:cNvPr id="25" name="文本框 24"/>
          <p:cNvSpPr txBox="1"/>
          <p:nvPr/>
        </p:nvSpPr>
        <p:spPr>
          <a:xfrm>
            <a:off x="154945" y="1210839"/>
            <a:ext cx="2453329" cy="369332"/>
          </a:xfrm>
          <a:prstGeom prst="rect">
            <a:avLst/>
          </a:prstGeom>
          <a:noFill/>
        </p:spPr>
        <p:txBody>
          <a:bodyPr wrap="square">
            <a:spAutoFit/>
          </a:bodyPr>
          <a:lstStyle/>
          <a:p>
            <a:r>
              <a:rPr lang="zh-CN" altLang="en-US" dirty="0"/>
              <a:t>访问图书馆资源</a:t>
            </a:r>
            <a:endParaRPr lang="zh-CN" altLang="en-US" dirty="0"/>
          </a:p>
        </p:txBody>
      </p:sp>
      <p:sp>
        <p:nvSpPr>
          <p:cNvPr id="26" name="文本框 25"/>
          <p:cNvSpPr txBox="1"/>
          <p:nvPr/>
        </p:nvSpPr>
        <p:spPr>
          <a:xfrm>
            <a:off x="193875" y="1857280"/>
            <a:ext cx="2765808" cy="1602683"/>
          </a:xfrm>
          <a:prstGeom prst="rect">
            <a:avLst/>
          </a:prstGeom>
          <a:noFill/>
        </p:spPr>
        <p:txBody>
          <a:bodyPr wrap="square">
            <a:spAutoFit/>
          </a:bodyPr>
          <a:lstStyle/>
          <a:p>
            <a:pPr>
              <a:lnSpc>
                <a:spcPct val="125000"/>
              </a:lnSpc>
            </a:pPr>
            <a:r>
              <a:rPr lang="zh-CN" altLang="en-US" sz="1600" dirty="0"/>
              <a:t>未连VPN</a:t>
            </a:r>
            <a:endParaRPr lang="en-US" altLang="zh-CN" sz="1600" dirty="0"/>
          </a:p>
          <a:p>
            <a:pPr marL="285750" indent="-285750">
              <a:lnSpc>
                <a:spcPct val="125000"/>
              </a:lnSpc>
              <a:buFont typeface="Arial" panose="020B0604020202020204" pitchFamily="34" charset="0"/>
              <a:buChar char="•"/>
            </a:pPr>
            <a:r>
              <a:rPr lang="zh-CN" altLang="en-US" sz="1600" dirty="0"/>
              <a:t>直接对服务器120.133.59.143进行访问</a:t>
            </a:r>
            <a:endParaRPr lang="en-US" altLang="zh-CN" sz="1600" dirty="0"/>
          </a:p>
          <a:p>
            <a:pPr marL="285750" indent="-285750">
              <a:lnSpc>
                <a:spcPct val="125000"/>
              </a:lnSpc>
              <a:buFont typeface="Arial" panose="020B0604020202020204" pitchFamily="34" charset="0"/>
              <a:buChar char="•"/>
            </a:pPr>
            <a:r>
              <a:rPr lang="zh-CN" altLang="en-US" sz="1600" dirty="0"/>
              <a:t>结果被防火墙拒绝</a:t>
            </a:r>
            <a:endParaRPr lang="en-US" altLang="zh-CN" sz="1600" dirty="0"/>
          </a:p>
          <a:p>
            <a:pPr marL="285750" indent="-285750">
              <a:lnSpc>
                <a:spcPct val="125000"/>
              </a:lnSpc>
              <a:buFont typeface="Arial" panose="020B0604020202020204" pitchFamily="34" charset="0"/>
              <a:buChar char="•"/>
            </a:pPr>
            <a:r>
              <a:rPr lang="zh-CN" altLang="en-US" sz="1600" dirty="0"/>
              <a:t>错误代码504。</a:t>
            </a:r>
            <a:endParaRPr lang="zh-CN" altLang="en-US" sz="16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lang="en-US" sz="2000" dirty="0">
                  <a:ea typeface="宋体" panose="02010600030101010101" pitchFamily="2" charset="-122"/>
                  <a:sym typeface="+mn-ea"/>
                </a:rPr>
                <a:t>mini VPN</a:t>
              </a:r>
              <a:endParaRPr lang="en-US" sz="2000" dirty="0"/>
            </a:p>
          </p:txBody>
        </p:sp>
      </p:grpSp>
      <p:sp>
        <p:nvSpPr>
          <p:cNvPr id="3" name="rect"/>
          <p:cNvSpPr/>
          <p:nvPr>
            <p:custDataLst>
              <p:tags r:id="rId1"/>
            </p:custDataLst>
          </p:nvPr>
        </p:nvSpPr>
        <p:spPr>
          <a:xfrm>
            <a:off x="4552695" y="338074"/>
            <a:ext cx="7200000" cy="6095"/>
          </a:xfrm>
          <a:prstGeom prst="rect">
            <a:avLst/>
          </a:prstGeom>
          <a:solidFill>
            <a:srgbClr val="000000">
              <a:alpha val="100000"/>
            </a:srgbClr>
          </a:solidFill>
          <a:ln cap="flat">
            <a:noFill/>
            <a:prstDash val="solid"/>
            <a:miter lim="0"/>
          </a:ln>
        </p:spPr>
        <p:txBody>
          <a:bodyPr rtlCol="0"/>
          <a:p>
            <a:pPr algn="ctr"/>
            <a:endParaRPr lang="zh-CN" altLang="en-US"/>
          </a:p>
        </p:txBody>
      </p:sp>
      <p:pic>
        <p:nvPicPr>
          <p:cNvPr id="8" name="图片 7"/>
          <p:cNvPicPr>
            <a:picLocks noChangeAspect="1"/>
          </p:cNvPicPr>
          <p:nvPr>
            <p:custDataLst>
              <p:tags r:id="rId2"/>
            </p:custDataLst>
          </p:nvPr>
        </p:nvPicPr>
        <p:blipFill>
          <a:blip r:embed="rId3"/>
          <a:stretch>
            <a:fillRect/>
          </a:stretch>
        </p:blipFill>
        <p:spPr>
          <a:xfrm>
            <a:off x="1153160" y="1053465"/>
            <a:ext cx="9885045" cy="2848610"/>
          </a:xfrm>
          <a:prstGeom prst="rect">
            <a:avLst/>
          </a:prstGeom>
        </p:spPr>
      </p:pic>
      <p:sp>
        <p:nvSpPr>
          <p:cNvPr id="9" name="文本框 8"/>
          <p:cNvSpPr txBox="1"/>
          <p:nvPr/>
        </p:nvSpPr>
        <p:spPr>
          <a:xfrm>
            <a:off x="522605" y="4360545"/>
            <a:ext cx="6096000" cy="1476375"/>
          </a:xfrm>
          <a:prstGeom prst="rect">
            <a:avLst/>
          </a:prstGeom>
          <a:noFill/>
        </p:spPr>
        <p:txBody>
          <a:bodyPr wrap="square" rtlCol="0" anchor="t">
            <a:spAutoFit/>
          </a:bodyPr>
          <a:p>
            <a:pPr marL="285750" indent="-285750">
              <a:buFont typeface="Arial" panose="020B0604020202020204" pitchFamily="34" charset="0"/>
              <a:buChar char="•"/>
            </a:pPr>
            <a:r>
              <a:rPr lang="zh-CN" altLang="en-US"/>
              <a:t>Creating a VPN Tunnel using TUN/TAP</a:t>
            </a:r>
            <a:endParaRPr lang="zh-CN" altLang="en-US"/>
          </a:p>
          <a:p>
            <a:pPr marL="285750" indent="-285750">
              <a:buFont typeface="Arial" panose="020B0604020202020204" pitchFamily="34" charset="0"/>
              <a:buChar char="•"/>
            </a:pPr>
            <a:r>
              <a:rPr lang="zh-CN" altLang="en-US"/>
              <a:t>Encrypting the Tunnel</a:t>
            </a:r>
            <a:endParaRPr lang="zh-CN" altLang="en-US"/>
          </a:p>
          <a:p>
            <a:pPr marL="285750" indent="-285750">
              <a:buFont typeface="Arial" panose="020B0604020202020204" pitchFamily="34" charset="0"/>
              <a:buChar char="•"/>
            </a:pPr>
            <a:r>
              <a:rPr lang="zh-CN" altLang="en-US"/>
              <a:t>Authenticating the VPN Server</a:t>
            </a:r>
            <a:endParaRPr lang="zh-CN" altLang="en-US"/>
          </a:p>
          <a:p>
            <a:pPr marL="285750" indent="-285750">
              <a:buFont typeface="Arial" panose="020B0604020202020204" pitchFamily="34" charset="0"/>
              <a:buChar char="•"/>
            </a:pPr>
            <a:r>
              <a:rPr lang="zh-CN" altLang="en-US"/>
              <a:t>Authenticating the VPN Client</a:t>
            </a:r>
            <a:endParaRPr lang="zh-CN" altLang="en-US"/>
          </a:p>
          <a:p>
            <a:pPr marL="285750" indent="-285750">
              <a:buFont typeface="Arial" panose="020B0604020202020204" pitchFamily="34" charset="0"/>
              <a:buChar char="•"/>
            </a:pPr>
            <a:r>
              <a:rPr lang="zh-CN" altLang="en-US"/>
              <a:t>Supporting Multiple Clients</a:t>
            </a:r>
            <a:endParaRPr lang="zh-CN" altLang="en-US"/>
          </a:p>
        </p:txBody>
      </p:sp>
      <p:sp>
        <p:nvSpPr>
          <p:cNvPr id="10" name="文本框 9"/>
          <p:cNvSpPr txBox="1"/>
          <p:nvPr/>
        </p:nvSpPr>
        <p:spPr>
          <a:xfrm>
            <a:off x="530225" y="610870"/>
            <a:ext cx="2947035" cy="368300"/>
          </a:xfrm>
          <a:prstGeom prst="rect">
            <a:avLst/>
          </a:prstGeom>
          <a:noFill/>
        </p:spPr>
        <p:txBody>
          <a:bodyPr wrap="square" rtlCol="0" anchor="t">
            <a:spAutoFit/>
          </a:bodyPr>
          <a:p>
            <a:r>
              <a:rPr lang="zh-CN" altLang="en-US" b="1" u="heavy">
                <a:solidFill>
                  <a:schemeClr val="tx1"/>
                </a:solidFill>
                <a:uFillTx/>
              </a:rPr>
              <a:t>Environment Setup:</a:t>
            </a:r>
            <a:endParaRPr lang="zh-CN" altLang="en-US" b="1" u="heavy">
              <a:solidFill>
                <a:schemeClr val="tx1"/>
              </a:solidFill>
              <a:uFillTx/>
            </a:endParaRPr>
          </a:p>
        </p:txBody>
      </p:sp>
      <p:sp>
        <p:nvSpPr>
          <p:cNvPr id="11" name="文本框 10"/>
          <p:cNvSpPr txBox="1"/>
          <p:nvPr>
            <p:custDataLst>
              <p:tags r:id="rId4"/>
            </p:custDataLst>
          </p:nvPr>
        </p:nvSpPr>
        <p:spPr>
          <a:xfrm>
            <a:off x="530225" y="3947160"/>
            <a:ext cx="2947035" cy="368300"/>
          </a:xfrm>
          <a:prstGeom prst="rect">
            <a:avLst/>
          </a:prstGeom>
          <a:noFill/>
        </p:spPr>
        <p:txBody>
          <a:bodyPr wrap="square" rtlCol="0" anchor="t">
            <a:spAutoFit/>
          </a:bodyPr>
          <a:p>
            <a:r>
              <a:rPr b="1" u="heavy">
                <a:solidFill>
                  <a:schemeClr val="tx1"/>
                </a:solidFill>
                <a:uFillTx/>
              </a:rPr>
              <a:t> Lab Tasks</a:t>
            </a:r>
            <a:r>
              <a:rPr lang="zh-CN" altLang="en-US" b="1" u="heavy">
                <a:solidFill>
                  <a:schemeClr val="tx1"/>
                </a:solidFill>
                <a:uFillTx/>
              </a:rPr>
              <a:t>:</a:t>
            </a:r>
            <a:endParaRPr lang="zh-CN" altLang="en-US" b="1" u="heavy">
              <a:solidFill>
                <a:schemeClr val="tx1"/>
              </a:solidFill>
              <a:uFillTx/>
            </a:endParaRPr>
          </a:p>
        </p:txBody>
      </p:sp>
      <p:pic>
        <p:nvPicPr>
          <p:cNvPr id="12" name="图片 11"/>
          <p:cNvPicPr>
            <a:picLocks noChangeAspect="1"/>
          </p:cNvPicPr>
          <p:nvPr>
            <p:custDataLst>
              <p:tags r:id="rId5"/>
            </p:custDataLst>
          </p:nvPr>
        </p:nvPicPr>
        <p:blipFill>
          <a:blip r:embed="rId6"/>
          <a:stretch>
            <a:fillRect/>
          </a:stretch>
        </p:blipFill>
        <p:spPr>
          <a:xfrm>
            <a:off x="5674995" y="3863975"/>
            <a:ext cx="4004945" cy="299402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lang="en-US" sz="2000" dirty="0">
                  <a:ea typeface="宋体" panose="02010600030101010101" pitchFamily="2" charset="-122"/>
                  <a:sym typeface="+mn-ea"/>
                </a:rPr>
                <a:t>mini VPN</a:t>
              </a:r>
              <a:endParaRPr lang="en-US" sz="2000" dirty="0"/>
            </a:p>
          </p:txBody>
        </p:sp>
      </p:grpSp>
      <p:sp>
        <p:nvSpPr>
          <p:cNvPr id="3" name="rect"/>
          <p:cNvSpPr/>
          <p:nvPr>
            <p:custDataLst>
              <p:tags r:id="rId1"/>
            </p:custDataLst>
          </p:nvPr>
        </p:nvSpPr>
        <p:spPr>
          <a:xfrm>
            <a:off x="4552695" y="338074"/>
            <a:ext cx="7200000" cy="6095"/>
          </a:xfrm>
          <a:prstGeom prst="rect">
            <a:avLst/>
          </a:prstGeom>
          <a:solidFill>
            <a:srgbClr val="000000">
              <a:alpha val="100000"/>
            </a:srgbClr>
          </a:solidFill>
          <a:ln cap="flat">
            <a:noFill/>
            <a:prstDash val="solid"/>
            <a:miter lim="0"/>
          </a:ln>
        </p:spPr>
        <p:txBody>
          <a:bodyPr rtlCol="0"/>
          <a:p>
            <a:pPr algn="ctr"/>
            <a:endParaRPr lang="zh-CN" altLang="en-US"/>
          </a:p>
        </p:txBody>
      </p:sp>
      <p:sp>
        <p:nvSpPr>
          <p:cNvPr id="21" name="rect"/>
          <p:cNvSpPr/>
          <p:nvPr>
            <p:custDataLst>
              <p:tags r:id="rId2"/>
            </p:custDataLst>
          </p:nvPr>
        </p:nvSpPr>
        <p:spPr>
          <a:xfrm>
            <a:off x="0" y="677545"/>
            <a:ext cx="12192635" cy="545465"/>
          </a:xfrm>
          <a:prstGeom prst="rect">
            <a:avLst/>
          </a:prstGeom>
          <a:solidFill>
            <a:srgbClr val="00BE9C">
              <a:alpha val="100000"/>
            </a:srgbClr>
          </a:solidFill>
          <a:ln cap="flat">
            <a:noFill/>
            <a:prstDash val="solid"/>
            <a:miter lim="0"/>
          </a:ln>
        </p:spPr>
        <p:txBody>
          <a:bodyPr rtlCol="0"/>
          <a:p>
            <a:pPr algn="ctr"/>
            <a:endParaRPr lang="zh-CN" altLang="en-US"/>
          </a:p>
        </p:txBody>
      </p:sp>
      <p:pic>
        <p:nvPicPr>
          <p:cNvPr id="12" name="图片 11"/>
          <p:cNvPicPr>
            <a:picLocks noChangeAspect="1"/>
          </p:cNvPicPr>
          <p:nvPr>
            <p:custDataLst>
              <p:tags r:id="rId3"/>
            </p:custDataLst>
          </p:nvPr>
        </p:nvPicPr>
        <p:blipFill>
          <a:blip r:embed="rId4"/>
          <a:stretch>
            <a:fillRect/>
          </a:stretch>
        </p:blipFill>
        <p:spPr>
          <a:xfrm>
            <a:off x="147955" y="1746885"/>
            <a:ext cx="5848985" cy="3131820"/>
          </a:xfrm>
          <a:prstGeom prst="rect">
            <a:avLst/>
          </a:prstGeom>
        </p:spPr>
      </p:pic>
      <p:pic>
        <p:nvPicPr>
          <p:cNvPr id="13" name="图片 12"/>
          <p:cNvPicPr>
            <a:picLocks noChangeAspect="1"/>
          </p:cNvPicPr>
          <p:nvPr>
            <p:custDataLst>
              <p:tags r:id="rId5"/>
            </p:custDataLst>
          </p:nvPr>
        </p:nvPicPr>
        <p:blipFill>
          <a:blip r:embed="rId6"/>
          <a:stretch>
            <a:fillRect/>
          </a:stretch>
        </p:blipFill>
        <p:spPr>
          <a:xfrm>
            <a:off x="6320155" y="1591310"/>
            <a:ext cx="5785485" cy="4171950"/>
          </a:xfrm>
          <a:prstGeom prst="rect">
            <a:avLst/>
          </a:prstGeom>
        </p:spPr>
      </p:pic>
      <p:sp>
        <p:nvSpPr>
          <p:cNvPr id="14" name="文本框 13"/>
          <p:cNvSpPr txBox="1"/>
          <p:nvPr/>
        </p:nvSpPr>
        <p:spPr>
          <a:xfrm>
            <a:off x="6320155" y="5767070"/>
            <a:ext cx="5792470" cy="829945"/>
          </a:xfrm>
          <a:prstGeom prst="rect">
            <a:avLst/>
          </a:prstGeom>
          <a:noFill/>
        </p:spPr>
        <p:txBody>
          <a:bodyPr wrap="square" rtlCol="0" anchor="t">
            <a:spAutoFit/>
          </a:bodyPr>
          <a:p>
            <a:r>
              <a:rPr lang="zh-CN" altLang="en-US" sz="1600"/>
              <a:t>在创建SSL上下文时通过</a:t>
            </a:r>
            <a:endParaRPr lang="zh-CN" altLang="en-US" sz="1600"/>
          </a:p>
          <a:p>
            <a:r>
              <a:rPr lang="zh-CN" altLang="en-US" sz="1600"/>
              <a:t>SSL_CTX_set_verify()函数被注册为回调函数</a:t>
            </a:r>
            <a:endParaRPr lang="zh-CN" altLang="en-US" sz="1600"/>
          </a:p>
          <a:p>
            <a:r>
              <a:rPr lang="zh-CN" altLang="en-US" sz="1600"/>
              <a:t>用于对远程主机证书的验证。</a:t>
            </a:r>
            <a:endParaRPr lang="zh-CN" altLang="en-US" sz="1600"/>
          </a:p>
        </p:txBody>
      </p:sp>
      <p:sp>
        <p:nvSpPr>
          <p:cNvPr id="15" name="文本框 14"/>
          <p:cNvSpPr txBox="1"/>
          <p:nvPr/>
        </p:nvSpPr>
        <p:spPr>
          <a:xfrm>
            <a:off x="8352155" y="1223010"/>
            <a:ext cx="1659890" cy="368300"/>
          </a:xfrm>
          <a:prstGeom prst="rect">
            <a:avLst/>
          </a:prstGeom>
          <a:noFill/>
        </p:spPr>
        <p:txBody>
          <a:bodyPr wrap="square" rtlCol="0">
            <a:spAutoFit/>
          </a:bodyPr>
          <a:p>
            <a:r>
              <a:rPr lang="en-US" altLang="zh-CN">
                <a:solidFill>
                  <a:schemeClr val="tx1"/>
                </a:solidFill>
              </a:rPr>
              <a:t>myvpnclient.c</a:t>
            </a:r>
            <a:endParaRPr lang="en-US" altLang="zh-CN">
              <a:solidFill>
                <a:schemeClr val="tx1"/>
              </a:solidFill>
            </a:endParaRPr>
          </a:p>
        </p:txBody>
      </p:sp>
      <p:sp>
        <p:nvSpPr>
          <p:cNvPr id="17" name="文本框 16"/>
          <p:cNvSpPr txBox="1"/>
          <p:nvPr>
            <p:custDataLst>
              <p:tags r:id="rId7"/>
            </p:custDataLst>
          </p:nvPr>
        </p:nvSpPr>
        <p:spPr>
          <a:xfrm>
            <a:off x="2178685" y="1308100"/>
            <a:ext cx="1668780" cy="368300"/>
          </a:xfrm>
          <a:prstGeom prst="rect">
            <a:avLst/>
          </a:prstGeom>
          <a:noFill/>
        </p:spPr>
        <p:txBody>
          <a:bodyPr wrap="square" rtlCol="0">
            <a:spAutoFit/>
          </a:bodyPr>
          <a:p>
            <a:r>
              <a:rPr lang="en-US" altLang="zh-CN"/>
              <a:t>myvpnserver.c</a:t>
            </a:r>
            <a:endParaRPr lang="en-US" altLang="zh-CN"/>
          </a:p>
        </p:txBody>
      </p:sp>
      <p:sp>
        <p:nvSpPr>
          <p:cNvPr id="18" name="文本框 17"/>
          <p:cNvSpPr txBox="1"/>
          <p:nvPr/>
        </p:nvSpPr>
        <p:spPr>
          <a:xfrm>
            <a:off x="147955" y="5110480"/>
            <a:ext cx="6096000" cy="1322070"/>
          </a:xfrm>
          <a:prstGeom prst="rect">
            <a:avLst/>
          </a:prstGeom>
          <a:noFill/>
        </p:spPr>
        <p:txBody>
          <a:bodyPr wrap="square" rtlCol="0" anchor="t">
            <a:spAutoFit/>
          </a:bodyPr>
          <a:p>
            <a:r>
              <a:rPr lang="en-US" altLang="zh-CN" sz="1600"/>
              <a:t>1. </a:t>
            </a:r>
            <a:r>
              <a:rPr lang="zh-CN" altLang="en-US" sz="1600"/>
              <a:t>初始化SSL/TLS方</a:t>
            </a:r>
            <a:r>
              <a:rPr lang="en-US" altLang="zh-CN" sz="1600"/>
              <a:t>,</a:t>
            </a:r>
            <a:r>
              <a:rPr lang="zh-CN" altLang="en-US" sz="1600"/>
              <a:t>用来创建SSL/TLS连接的TLSv1.2</a:t>
            </a:r>
            <a:endParaRPr lang="zh-CN" altLang="en-US" sz="1600"/>
          </a:p>
          <a:p>
            <a:r>
              <a:rPr lang="en-US" altLang="zh-CN" sz="1600"/>
              <a:t>2. </a:t>
            </a:r>
            <a:r>
              <a:rPr lang="zh-CN" altLang="en-US" sz="1600"/>
              <a:t>设置服务器证书和私钥。</a:t>
            </a:r>
            <a:endParaRPr lang="zh-CN" altLang="en-US" sz="1600"/>
          </a:p>
          <a:p>
            <a:r>
              <a:rPr lang="en-US" altLang="zh-CN" sz="1600"/>
              <a:t>3. </a:t>
            </a:r>
            <a:r>
              <a:rPr lang="zh-CN" altLang="en-US" sz="1600"/>
              <a:t>SSL_new函数创建一个新的SSL结构（ssl）用于与客户端进行通信，该结构使用SSL上下文（ctx）中的证书和私钥进行加密和解密。</a:t>
            </a:r>
            <a:endParaRPr lang="zh-CN" altLang="en-US" sz="1600"/>
          </a:p>
        </p:txBody>
      </p:sp>
      <p:sp>
        <p:nvSpPr>
          <p:cNvPr id="19" name="文本框 18"/>
          <p:cNvSpPr txBox="1"/>
          <p:nvPr/>
        </p:nvSpPr>
        <p:spPr>
          <a:xfrm>
            <a:off x="1535430" y="766445"/>
            <a:ext cx="2955925" cy="368300"/>
          </a:xfrm>
          <a:prstGeom prst="rect">
            <a:avLst/>
          </a:prstGeom>
          <a:noFill/>
        </p:spPr>
        <p:txBody>
          <a:bodyPr wrap="square" rtlCol="0" anchor="t">
            <a:spAutoFit/>
          </a:bodyPr>
          <a:p>
            <a:pPr marL="285750" indent="-285750">
              <a:buFont typeface="Arial" panose="020B0604020202020204" pitchFamily="34" charset="0"/>
              <a:buChar char="•"/>
            </a:pPr>
            <a:r>
              <a:rPr lang="zh-CN" altLang="en-US">
                <a:solidFill>
                  <a:schemeClr val="bg1"/>
                </a:solidFill>
                <a:sym typeface="+mn-ea"/>
              </a:rPr>
              <a:t>Encrypting the Tunnel</a:t>
            </a:r>
            <a:endParaRPr lang="zh-CN" altLang="en-US">
              <a:solidFill>
                <a:schemeClr val="bg1"/>
              </a:solidFill>
              <a:sym typeface="+mn-ea"/>
            </a:endParaRPr>
          </a:p>
        </p:txBody>
      </p:sp>
      <p:sp>
        <p:nvSpPr>
          <p:cNvPr id="6" name="文本框 5"/>
          <p:cNvSpPr txBox="1"/>
          <p:nvPr/>
        </p:nvSpPr>
        <p:spPr>
          <a:xfrm>
            <a:off x="5872480" y="766445"/>
            <a:ext cx="3692525" cy="368300"/>
          </a:xfrm>
          <a:prstGeom prst="rect">
            <a:avLst/>
          </a:prstGeom>
          <a:noFill/>
        </p:spPr>
        <p:txBody>
          <a:bodyPr wrap="square" rtlCol="0" anchor="t">
            <a:spAutoFit/>
          </a:bodyPr>
          <a:p>
            <a:pPr marL="285750" indent="-285750">
              <a:buFont typeface="Arial" panose="020B0604020202020204" pitchFamily="34" charset="0"/>
              <a:buChar char="•"/>
            </a:pPr>
            <a:r>
              <a:rPr lang="zh-CN" altLang="en-US">
                <a:solidFill>
                  <a:schemeClr val="bg1"/>
                </a:solidFill>
                <a:sym typeface="+mn-ea"/>
              </a:rPr>
              <a:t>Authenticating the VPN Server</a:t>
            </a:r>
            <a:endParaRPr lang="zh-CN" altLang="en-US">
              <a:solidFill>
                <a:schemeClr val="bg1"/>
              </a:solidFill>
              <a:sym typeface="+mn-e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lang="en-US" sz="2000" dirty="0">
                  <a:ea typeface="宋体" panose="02010600030101010101" pitchFamily="2" charset="-122"/>
                  <a:sym typeface="+mn-ea"/>
                </a:rPr>
                <a:t>mini VPN</a:t>
              </a:r>
              <a:endParaRPr lang="en-US" sz="2000" dirty="0"/>
            </a:p>
          </p:txBody>
        </p:sp>
      </p:grpSp>
      <p:sp>
        <p:nvSpPr>
          <p:cNvPr id="3" name="rect"/>
          <p:cNvSpPr/>
          <p:nvPr>
            <p:custDataLst>
              <p:tags r:id="rId1"/>
            </p:custDataLst>
          </p:nvPr>
        </p:nvSpPr>
        <p:spPr>
          <a:xfrm>
            <a:off x="4552695" y="338074"/>
            <a:ext cx="7200000" cy="6095"/>
          </a:xfrm>
          <a:prstGeom prst="rect">
            <a:avLst/>
          </a:prstGeom>
          <a:solidFill>
            <a:srgbClr val="000000">
              <a:alpha val="100000"/>
            </a:srgbClr>
          </a:solidFill>
          <a:ln cap="flat">
            <a:noFill/>
            <a:prstDash val="solid"/>
            <a:miter lim="0"/>
          </a:ln>
        </p:spPr>
        <p:txBody>
          <a:bodyPr rtlCol="0"/>
          <a:p>
            <a:pPr algn="ctr"/>
            <a:endParaRPr lang="zh-CN" altLang="en-US"/>
          </a:p>
        </p:txBody>
      </p:sp>
      <p:sp>
        <p:nvSpPr>
          <p:cNvPr id="7" name="文本框 6"/>
          <p:cNvSpPr txBox="1"/>
          <p:nvPr/>
        </p:nvSpPr>
        <p:spPr>
          <a:xfrm>
            <a:off x="1415415" y="5200015"/>
            <a:ext cx="5726430" cy="368300"/>
          </a:xfrm>
          <a:prstGeom prst="rect">
            <a:avLst/>
          </a:prstGeom>
          <a:noFill/>
        </p:spPr>
        <p:txBody>
          <a:bodyPr wrap="square" rtlCol="0" anchor="t">
            <a:spAutoFit/>
          </a:bodyPr>
          <a:p>
            <a:pPr marL="285750" indent="-285750">
              <a:buFont typeface="Arial" panose="020B0604020202020204" pitchFamily="34" charset="0"/>
              <a:buChar char="•"/>
            </a:pPr>
            <a:r>
              <a:rPr lang="zh-CN" altLang="en-US">
                <a:sym typeface="+mn-ea"/>
              </a:rPr>
              <a:t>Supporting Multiple Clients</a:t>
            </a:r>
            <a:endParaRPr lang="zh-CN" altLang="en-US">
              <a:sym typeface="+mn-ea"/>
            </a:endParaRPr>
          </a:p>
        </p:txBody>
      </p:sp>
      <p:pic>
        <p:nvPicPr>
          <p:cNvPr id="8" name="图片 7"/>
          <p:cNvPicPr>
            <a:picLocks noChangeAspect="1"/>
          </p:cNvPicPr>
          <p:nvPr>
            <p:custDataLst>
              <p:tags r:id="rId2"/>
            </p:custDataLst>
          </p:nvPr>
        </p:nvPicPr>
        <p:blipFill>
          <a:blip r:embed="rId3"/>
          <a:stretch>
            <a:fillRect/>
          </a:stretch>
        </p:blipFill>
        <p:spPr>
          <a:xfrm>
            <a:off x="6402070" y="1303655"/>
            <a:ext cx="5073650" cy="5539740"/>
          </a:xfrm>
          <a:prstGeom prst="rect">
            <a:avLst/>
          </a:prstGeom>
        </p:spPr>
      </p:pic>
      <p:pic>
        <p:nvPicPr>
          <p:cNvPr id="12" name="图片 11"/>
          <p:cNvPicPr>
            <a:picLocks noChangeAspect="1"/>
          </p:cNvPicPr>
          <p:nvPr>
            <p:custDataLst>
              <p:tags r:id="rId4"/>
            </p:custDataLst>
          </p:nvPr>
        </p:nvPicPr>
        <p:blipFill>
          <a:blip r:embed="rId5"/>
          <a:stretch>
            <a:fillRect/>
          </a:stretch>
        </p:blipFill>
        <p:spPr>
          <a:xfrm>
            <a:off x="420370" y="1223010"/>
            <a:ext cx="5589270" cy="2771775"/>
          </a:xfrm>
          <a:prstGeom prst="rect">
            <a:avLst/>
          </a:prstGeom>
        </p:spPr>
      </p:pic>
      <p:pic>
        <p:nvPicPr>
          <p:cNvPr id="13" name="图片 12"/>
          <p:cNvPicPr>
            <a:picLocks noChangeAspect="1"/>
          </p:cNvPicPr>
          <p:nvPr>
            <p:custDataLst>
              <p:tags r:id="rId6"/>
            </p:custDataLst>
          </p:nvPr>
        </p:nvPicPr>
        <p:blipFill>
          <a:blip r:embed="rId7"/>
          <a:stretch>
            <a:fillRect/>
          </a:stretch>
        </p:blipFill>
        <p:spPr>
          <a:xfrm>
            <a:off x="0" y="3994785"/>
            <a:ext cx="6263640" cy="2848610"/>
          </a:xfrm>
          <a:prstGeom prst="rect">
            <a:avLst/>
          </a:prstGeom>
        </p:spPr>
      </p:pic>
      <p:sp>
        <p:nvSpPr>
          <p:cNvPr id="4" name="rect"/>
          <p:cNvSpPr/>
          <p:nvPr>
            <p:custDataLst>
              <p:tags r:id="rId8"/>
            </p:custDataLst>
          </p:nvPr>
        </p:nvSpPr>
        <p:spPr>
          <a:xfrm>
            <a:off x="0" y="677545"/>
            <a:ext cx="12192635" cy="545465"/>
          </a:xfrm>
          <a:prstGeom prst="rect">
            <a:avLst/>
          </a:prstGeom>
          <a:solidFill>
            <a:srgbClr val="00BE9C">
              <a:alpha val="100000"/>
            </a:srgbClr>
          </a:solidFill>
          <a:ln cap="flat">
            <a:noFill/>
            <a:prstDash val="solid"/>
            <a:miter lim="0"/>
          </a:ln>
        </p:spPr>
        <p:txBody>
          <a:bodyPr rtlCol="0"/>
          <a:p>
            <a:pPr algn="ctr"/>
            <a:endParaRPr lang="zh-CN" altLang="en-US"/>
          </a:p>
        </p:txBody>
      </p:sp>
      <p:sp>
        <p:nvSpPr>
          <p:cNvPr id="5" name="文本框 4"/>
          <p:cNvSpPr txBox="1"/>
          <p:nvPr>
            <p:custDataLst>
              <p:tags r:id="rId9"/>
            </p:custDataLst>
          </p:nvPr>
        </p:nvSpPr>
        <p:spPr>
          <a:xfrm>
            <a:off x="1535430" y="766445"/>
            <a:ext cx="3987165" cy="368300"/>
          </a:xfrm>
          <a:prstGeom prst="rect">
            <a:avLst/>
          </a:prstGeom>
          <a:noFill/>
        </p:spPr>
        <p:txBody>
          <a:bodyPr wrap="square" rtlCol="0" anchor="t">
            <a:spAutoFit/>
          </a:bodyPr>
          <a:p>
            <a:pPr marL="285750" indent="-285750" algn="l">
              <a:buClrTx/>
              <a:buSzTx/>
              <a:buFont typeface="Arial" panose="020B0604020202020204" pitchFamily="34" charset="0"/>
              <a:buChar char="•"/>
            </a:pPr>
            <a:r>
              <a:rPr lang="zh-CN" altLang="en-US">
                <a:solidFill>
                  <a:schemeClr val="bg1"/>
                </a:solidFill>
                <a:sym typeface="+mn-ea"/>
              </a:rPr>
              <a:t>Supporting Multiple Clients</a:t>
            </a:r>
            <a:endParaRPr lang="zh-CN" altLang="en-US">
              <a:solidFill>
                <a:schemeClr val="bg1"/>
              </a:solidFill>
              <a:sym typeface="+mn-ea"/>
            </a:endParaRPr>
          </a:p>
        </p:txBody>
      </p:sp>
      <p:sp>
        <p:nvSpPr>
          <p:cNvPr id="10" name="文本框 9"/>
          <p:cNvSpPr txBox="1"/>
          <p:nvPr>
            <p:custDataLst>
              <p:tags r:id="rId10"/>
            </p:custDataLst>
          </p:nvPr>
        </p:nvSpPr>
        <p:spPr>
          <a:xfrm>
            <a:off x="6314440" y="766445"/>
            <a:ext cx="3692525" cy="368300"/>
          </a:xfrm>
          <a:prstGeom prst="rect">
            <a:avLst/>
          </a:prstGeom>
          <a:noFill/>
        </p:spPr>
        <p:txBody>
          <a:bodyPr wrap="square" rtlCol="0" anchor="t">
            <a:spAutoFit/>
          </a:bodyPr>
          <a:p>
            <a:pPr marL="285750" indent="-285750">
              <a:buFont typeface="Arial" panose="020B0604020202020204" pitchFamily="34" charset="0"/>
              <a:buChar char="•"/>
            </a:pPr>
            <a:r>
              <a:rPr lang="zh-CN" altLang="en-US">
                <a:solidFill>
                  <a:schemeClr val="bg1"/>
                </a:solidFill>
                <a:sym typeface="+mn-ea"/>
              </a:rPr>
              <a:t>Authenticating the VPN </a:t>
            </a:r>
            <a:r>
              <a:rPr lang="en-US" altLang="zh-CN">
                <a:solidFill>
                  <a:schemeClr val="bg1"/>
                </a:solidFill>
                <a:sym typeface="+mn-ea"/>
              </a:rPr>
              <a:t>Client</a:t>
            </a:r>
            <a:endParaRPr lang="en-US" altLang="zh-CN">
              <a:solidFill>
                <a:schemeClr val="bg1"/>
              </a:solidFill>
              <a:sym typeface="+mn-e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lang="en-US" sz="2000" dirty="0">
                  <a:ea typeface="宋体" panose="02010600030101010101" pitchFamily="2" charset="-122"/>
                  <a:sym typeface="+mn-ea"/>
                </a:rPr>
                <a:t>mini VPN</a:t>
              </a:r>
              <a:endParaRPr lang="en-US" sz="2000" dirty="0"/>
            </a:p>
          </p:txBody>
        </p:sp>
      </p:grpSp>
      <p:sp>
        <p:nvSpPr>
          <p:cNvPr id="3" name="rect"/>
          <p:cNvSpPr/>
          <p:nvPr>
            <p:custDataLst>
              <p:tags r:id="rId1"/>
            </p:custDataLst>
          </p:nvPr>
        </p:nvSpPr>
        <p:spPr>
          <a:xfrm>
            <a:off x="4552695" y="338074"/>
            <a:ext cx="7200000" cy="6095"/>
          </a:xfrm>
          <a:prstGeom prst="rect">
            <a:avLst/>
          </a:prstGeom>
          <a:solidFill>
            <a:srgbClr val="000000">
              <a:alpha val="100000"/>
            </a:srgbClr>
          </a:solidFill>
          <a:ln cap="flat">
            <a:noFill/>
            <a:prstDash val="solid"/>
            <a:miter lim="0"/>
          </a:ln>
        </p:spPr>
        <p:txBody>
          <a:bodyPr rtlCol="0"/>
          <a:p>
            <a:pPr algn="ctr"/>
            <a:endParaRPr lang="zh-CN" altLang="en-US"/>
          </a:p>
        </p:txBody>
      </p:sp>
      <p:sp>
        <p:nvSpPr>
          <p:cNvPr id="11" name="文本框 10"/>
          <p:cNvSpPr txBox="1"/>
          <p:nvPr/>
        </p:nvSpPr>
        <p:spPr>
          <a:xfrm>
            <a:off x="3600000" y="900000"/>
            <a:ext cx="4064000" cy="368300"/>
          </a:xfrm>
          <a:prstGeom prst="rect">
            <a:avLst/>
          </a:prstGeom>
          <a:noFill/>
        </p:spPr>
        <p:txBody>
          <a:bodyPr wrap="square" rtlCol="0">
            <a:spAutoFit/>
          </a:bodyPr>
          <a:p>
            <a:pPr algn="ctr"/>
            <a:r>
              <a:rPr lang="zh-CN" altLang="en-US">
                <a:ea typeface="宋体" panose="02010600030101010101" pitchFamily="2" charset="-122"/>
              </a:rPr>
              <a:t>登陆连接</a:t>
            </a:r>
            <a:endParaRPr lang="zh-CN" altLang="en-US">
              <a:ea typeface="宋体" panose="02010600030101010101" pitchFamily="2" charset="-122"/>
            </a:endParaRPr>
          </a:p>
        </p:txBody>
      </p:sp>
      <p:pic>
        <p:nvPicPr>
          <p:cNvPr id="12" name="图片 11"/>
          <p:cNvPicPr>
            <a:picLocks noChangeAspect="1"/>
          </p:cNvPicPr>
          <p:nvPr>
            <p:custDataLst>
              <p:tags r:id="rId2"/>
            </p:custDataLst>
          </p:nvPr>
        </p:nvPicPr>
        <p:blipFill>
          <a:blip r:embed="rId3"/>
          <a:stretch>
            <a:fillRect/>
          </a:stretch>
        </p:blipFill>
        <p:spPr>
          <a:xfrm>
            <a:off x="0" y="1736725"/>
            <a:ext cx="12192000" cy="512127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lang="en-US" sz="2000" dirty="0">
                  <a:ea typeface="宋体" panose="02010600030101010101" pitchFamily="2" charset="-122"/>
                  <a:sym typeface="+mn-ea"/>
                </a:rPr>
                <a:t>mini VPN</a:t>
              </a:r>
              <a:endParaRPr lang="en-US" sz="2000" dirty="0"/>
            </a:p>
          </p:txBody>
        </p:sp>
      </p:grpSp>
      <p:sp>
        <p:nvSpPr>
          <p:cNvPr id="3" name="rect"/>
          <p:cNvSpPr/>
          <p:nvPr>
            <p:custDataLst>
              <p:tags r:id="rId1"/>
            </p:custDataLst>
          </p:nvPr>
        </p:nvSpPr>
        <p:spPr>
          <a:xfrm>
            <a:off x="4552695" y="338074"/>
            <a:ext cx="7200000" cy="6095"/>
          </a:xfrm>
          <a:prstGeom prst="rect">
            <a:avLst/>
          </a:prstGeom>
          <a:solidFill>
            <a:srgbClr val="000000">
              <a:alpha val="100000"/>
            </a:srgbClr>
          </a:solidFill>
          <a:ln cap="flat">
            <a:noFill/>
            <a:prstDash val="solid"/>
            <a:miter lim="0"/>
          </a:ln>
        </p:spPr>
        <p:txBody>
          <a:bodyPr rtlCol="0"/>
          <a:p>
            <a:pPr algn="ctr"/>
            <a:endParaRPr lang="zh-CN" altLang="en-US"/>
          </a:p>
        </p:txBody>
      </p:sp>
      <p:sp>
        <p:nvSpPr>
          <p:cNvPr id="11" name="文本框 10"/>
          <p:cNvSpPr txBox="1"/>
          <p:nvPr/>
        </p:nvSpPr>
        <p:spPr>
          <a:xfrm>
            <a:off x="3600000" y="900000"/>
            <a:ext cx="4064000" cy="368300"/>
          </a:xfrm>
          <a:prstGeom prst="rect">
            <a:avLst/>
          </a:prstGeom>
          <a:noFill/>
        </p:spPr>
        <p:txBody>
          <a:bodyPr wrap="square" rtlCol="0">
            <a:spAutoFit/>
          </a:bodyPr>
          <a:p>
            <a:pPr algn="ctr"/>
            <a:r>
              <a:rPr lang="zh-CN" altLang="en-US">
                <a:ea typeface="宋体" panose="02010600030101010101" pitchFamily="2" charset="-122"/>
              </a:rPr>
              <a:t>多用户登陆连接</a:t>
            </a:r>
            <a:endParaRPr lang="zh-CN" altLang="en-US">
              <a:ea typeface="宋体" panose="02010600030101010101" pitchFamily="2" charset="-122"/>
            </a:endParaRPr>
          </a:p>
        </p:txBody>
      </p:sp>
      <p:pic>
        <p:nvPicPr>
          <p:cNvPr id="13" name="图片 12"/>
          <p:cNvPicPr>
            <a:picLocks noChangeAspect="1"/>
          </p:cNvPicPr>
          <p:nvPr>
            <p:custDataLst>
              <p:tags r:id="rId2"/>
            </p:custDataLst>
          </p:nvPr>
        </p:nvPicPr>
        <p:blipFill>
          <a:blip r:embed="rId3"/>
          <a:stretch>
            <a:fillRect/>
          </a:stretch>
        </p:blipFill>
        <p:spPr>
          <a:xfrm>
            <a:off x="0" y="1724025"/>
            <a:ext cx="12191365" cy="513397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lang="en-US" sz="2000" dirty="0">
                  <a:ea typeface="宋体" panose="02010600030101010101" pitchFamily="2" charset="-122"/>
                  <a:sym typeface="+mn-ea"/>
                </a:rPr>
                <a:t>mini VPN</a:t>
              </a:r>
              <a:endParaRPr lang="en-US" sz="2000" dirty="0"/>
            </a:p>
          </p:txBody>
        </p:sp>
      </p:grpSp>
      <p:sp>
        <p:nvSpPr>
          <p:cNvPr id="3" name="rect"/>
          <p:cNvSpPr/>
          <p:nvPr>
            <p:custDataLst>
              <p:tags r:id="rId1"/>
            </p:custDataLst>
          </p:nvPr>
        </p:nvSpPr>
        <p:spPr>
          <a:xfrm>
            <a:off x="4552695" y="338074"/>
            <a:ext cx="7200000" cy="6095"/>
          </a:xfrm>
          <a:prstGeom prst="rect">
            <a:avLst/>
          </a:prstGeom>
          <a:solidFill>
            <a:srgbClr val="000000">
              <a:alpha val="100000"/>
            </a:srgbClr>
          </a:solidFill>
          <a:ln cap="flat">
            <a:noFill/>
            <a:prstDash val="solid"/>
            <a:miter lim="0"/>
          </a:ln>
        </p:spPr>
        <p:txBody>
          <a:bodyPr rtlCol="0"/>
          <a:p>
            <a:pPr algn="ctr"/>
            <a:endParaRPr lang="zh-CN" altLang="en-US"/>
          </a:p>
        </p:txBody>
      </p:sp>
      <p:sp>
        <p:nvSpPr>
          <p:cNvPr id="11" name="文本框 10"/>
          <p:cNvSpPr txBox="1"/>
          <p:nvPr/>
        </p:nvSpPr>
        <p:spPr>
          <a:xfrm>
            <a:off x="4064000" y="1406525"/>
            <a:ext cx="4064000" cy="368300"/>
          </a:xfrm>
          <a:prstGeom prst="rect">
            <a:avLst/>
          </a:prstGeom>
          <a:noFill/>
        </p:spPr>
        <p:txBody>
          <a:bodyPr wrap="square" rtlCol="0">
            <a:spAutoFit/>
          </a:bodyPr>
          <a:p>
            <a:r>
              <a:rPr lang="en-US" altLang="zh-CN">
                <a:ea typeface="宋体" panose="02010600030101010101" pitchFamily="2" charset="-122"/>
              </a:rPr>
              <a:t>wireshark</a:t>
            </a:r>
            <a:r>
              <a:rPr lang="zh-CN" altLang="en-US">
                <a:ea typeface="宋体" panose="02010600030101010101" pitchFamily="2" charset="-122"/>
              </a:rPr>
              <a:t>抓包查看连接建立过程</a:t>
            </a:r>
            <a:endParaRPr lang="zh-CN" altLang="en-US">
              <a:ea typeface="宋体" panose="02010600030101010101" pitchFamily="2" charset="-122"/>
            </a:endParaRPr>
          </a:p>
        </p:txBody>
      </p:sp>
      <p:pic>
        <p:nvPicPr>
          <p:cNvPr id="4" name="图片 3"/>
          <p:cNvPicPr>
            <a:picLocks noChangeAspect="1"/>
          </p:cNvPicPr>
          <p:nvPr>
            <p:custDataLst>
              <p:tags r:id="rId2"/>
            </p:custDataLst>
          </p:nvPr>
        </p:nvPicPr>
        <p:blipFill>
          <a:blip r:embed="rId3"/>
          <a:stretch>
            <a:fillRect/>
          </a:stretch>
        </p:blipFill>
        <p:spPr>
          <a:xfrm>
            <a:off x="695960" y="2364740"/>
            <a:ext cx="10800000" cy="2221157"/>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
          <p:cNvSpPr/>
          <p:nvPr/>
        </p:nvSpPr>
        <p:spPr>
          <a:xfrm>
            <a:off x="147828" y="163068"/>
            <a:ext cx="374904" cy="368807"/>
          </a:xfrm>
          <a:prstGeom prst="rect">
            <a:avLst/>
          </a:prstGeom>
          <a:solidFill>
            <a:srgbClr val="00BE9C">
              <a:alpha val="100000"/>
            </a:srgbClr>
          </a:solidFill>
          <a:ln cap="flat">
            <a:noFill/>
            <a:prstDash val="solid"/>
            <a:miter lim="0"/>
          </a:ln>
        </p:spPr>
        <p:txBody>
          <a:bodyPr rtlCol="0"/>
          <a:lstStyle/>
          <a:p>
            <a:pPr algn="ctr"/>
            <a:endParaRPr lang="zh-CN" altLang="en-US"/>
          </a:p>
        </p:txBody>
      </p:sp>
      <p:grpSp>
        <p:nvGrpSpPr>
          <p:cNvPr id="16" name="group 16"/>
          <p:cNvGrpSpPr/>
          <p:nvPr/>
        </p:nvGrpSpPr>
        <p:grpSpPr>
          <a:xfrm rot="21600000">
            <a:off x="193875" y="145796"/>
            <a:ext cx="4297680" cy="391160"/>
            <a:chOff x="-12700" y="-12700"/>
            <a:chExt cx="4297680" cy="391160"/>
          </a:xfrm>
        </p:grpSpPr>
        <p:sp>
          <p:nvSpPr>
            <p:cNvPr id="139" name="rect"/>
            <p:cNvSpPr/>
            <p:nvPr/>
          </p:nvSpPr>
          <p:spPr>
            <a:xfrm>
              <a:off x="323776" y="0"/>
              <a:ext cx="3153155" cy="368807"/>
            </a:xfrm>
            <a:prstGeom prst="rect">
              <a:avLst/>
            </a:prstGeom>
            <a:solidFill>
              <a:srgbClr val="FFFFFF">
                <a:alpha val="100000"/>
              </a:srgbClr>
            </a:solidFill>
            <a:ln cap="flat">
              <a:noFill/>
              <a:prstDash val="solid"/>
              <a:miter lim="0"/>
            </a:ln>
          </p:spPr>
          <p:txBody>
            <a:bodyPr rtlCol="0"/>
            <a:lstStyle/>
            <a:p>
              <a:pPr algn="ctr"/>
              <a:endParaRPr lang="zh-CN" altLang="en-US"/>
            </a:p>
          </p:txBody>
        </p:sp>
        <p:sp>
          <p:nvSpPr>
            <p:cNvPr id="140" name="textbox 140"/>
            <p:cNvSpPr/>
            <p:nvPr/>
          </p:nvSpPr>
          <p:spPr>
            <a:xfrm>
              <a:off x="-12700" y="-12700"/>
              <a:ext cx="4297680" cy="391160"/>
            </a:xfrm>
            <a:prstGeom prst="rect">
              <a:avLst/>
            </a:prstGeom>
          </p:spPr>
          <p:txBody>
            <a:bodyPr vert="horz" wrap="square" lIns="0" tIns="0" rIns="0" bIns="0"/>
            <a:lstStyle/>
            <a:p>
              <a:pPr algn="l" rtl="0" eaLnBrk="0">
                <a:lnSpc>
                  <a:spcPct val="108000"/>
                </a:lnSpc>
              </a:pPr>
              <a:endParaRPr lang="en-US" altLang="en-US" sz="400" dirty="0"/>
            </a:p>
            <a:p>
              <a:pPr marL="12700" algn="l" rtl="0" eaLnBrk="0">
                <a:lnSpc>
                  <a:spcPct val="88000"/>
                </a:lnSpc>
              </a:pP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3</a:t>
              </a:r>
              <a:r>
                <a:rPr sz="2000" spc="80" dirty="0">
                  <a:solidFill>
                    <a:srgbClr val="FFFFFF">
                      <a:alpha val="100000"/>
                    </a:srgbClr>
                  </a:solidFill>
                  <a:latin typeface="微软雅黑" panose="020B0503020204020204" charset="-122"/>
                  <a:ea typeface="微软雅黑" panose="020B0503020204020204" charset="-122"/>
                  <a:cs typeface="微软雅黑" panose="020B0503020204020204" charset="-122"/>
                </a:rPr>
                <a:t> </a:t>
              </a:r>
              <a:r>
                <a:rPr lang="en-US" sz="2000" dirty="0">
                  <a:ea typeface="宋体" panose="02010600030101010101" pitchFamily="2" charset="-122"/>
                  <a:sym typeface="+mn-ea"/>
                </a:rPr>
                <a:t>mini VPN</a:t>
              </a:r>
              <a:endParaRPr lang="en-US" sz="2000" dirty="0"/>
            </a:p>
          </p:txBody>
        </p:sp>
      </p:grpSp>
      <p:sp>
        <p:nvSpPr>
          <p:cNvPr id="3" name="rect"/>
          <p:cNvSpPr/>
          <p:nvPr>
            <p:custDataLst>
              <p:tags r:id="rId1"/>
            </p:custDataLst>
          </p:nvPr>
        </p:nvSpPr>
        <p:spPr>
          <a:xfrm>
            <a:off x="4552695" y="338074"/>
            <a:ext cx="7200000" cy="6095"/>
          </a:xfrm>
          <a:prstGeom prst="rect">
            <a:avLst/>
          </a:prstGeom>
          <a:solidFill>
            <a:srgbClr val="000000">
              <a:alpha val="100000"/>
            </a:srgbClr>
          </a:solidFill>
          <a:ln cap="flat">
            <a:noFill/>
            <a:prstDash val="solid"/>
            <a:miter lim="0"/>
          </a:ln>
        </p:spPr>
        <p:txBody>
          <a:bodyPr rtlCol="0"/>
          <a:p>
            <a:pPr algn="ctr"/>
            <a:endParaRPr lang="zh-CN" altLang="en-US"/>
          </a:p>
        </p:txBody>
      </p:sp>
      <p:pic>
        <p:nvPicPr>
          <p:cNvPr id="5" name="图片 4"/>
          <p:cNvPicPr>
            <a:picLocks noChangeAspect="1"/>
          </p:cNvPicPr>
          <p:nvPr>
            <p:custDataLst>
              <p:tags r:id="rId2"/>
            </p:custDataLst>
          </p:nvPr>
        </p:nvPicPr>
        <p:blipFill>
          <a:blip r:embed="rId3"/>
          <a:stretch>
            <a:fillRect/>
          </a:stretch>
        </p:blipFill>
        <p:spPr>
          <a:xfrm>
            <a:off x="6244590" y="2950210"/>
            <a:ext cx="5940000" cy="958064"/>
          </a:xfrm>
          <a:prstGeom prst="rect">
            <a:avLst/>
          </a:prstGeom>
          <a:ln w="25400">
            <a:solidFill>
              <a:schemeClr val="accent1"/>
            </a:solidFill>
          </a:ln>
        </p:spPr>
      </p:pic>
      <p:pic>
        <p:nvPicPr>
          <p:cNvPr id="6" name="图片 5"/>
          <p:cNvPicPr>
            <a:picLocks noChangeAspect="1"/>
          </p:cNvPicPr>
          <p:nvPr>
            <p:custDataLst>
              <p:tags r:id="rId4"/>
            </p:custDataLst>
          </p:nvPr>
        </p:nvPicPr>
        <p:blipFill>
          <a:blip r:embed="rId5"/>
          <a:stretch>
            <a:fillRect/>
          </a:stretch>
        </p:blipFill>
        <p:spPr>
          <a:xfrm>
            <a:off x="5561330" y="1685290"/>
            <a:ext cx="5940000" cy="652565"/>
          </a:xfrm>
          <a:prstGeom prst="rect">
            <a:avLst/>
          </a:prstGeom>
          <a:ln w="25400">
            <a:solidFill>
              <a:schemeClr val="accent1"/>
            </a:solidFill>
          </a:ln>
        </p:spPr>
      </p:pic>
      <p:pic>
        <p:nvPicPr>
          <p:cNvPr id="7" name="图片 6"/>
          <p:cNvPicPr>
            <a:picLocks noChangeAspect="1"/>
          </p:cNvPicPr>
          <p:nvPr>
            <p:custDataLst>
              <p:tags r:id="rId6"/>
            </p:custDataLst>
          </p:nvPr>
        </p:nvPicPr>
        <p:blipFill>
          <a:blip r:embed="rId7"/>
          <a:stretch>
            <a:fillRect/>
          </a:stretch>
        </p:blipFill>
        <p:spPr>
          <a:xfrm>
            <a:off x="5496560" y="4289425"/>
            <a:ext cx="5940000" cy="821198"/>
          </a:xfrm>
          <a:prstGeom prst="rect">
            <a:avLst/>
          </a:prstGeom>
          <a:ln w="25400">
            <a:solidFill>
              <a:schemeClr val="accent1"/>
            </a:solidFill>
          </a:ln>
        </p:spPr>
      </p:pic>
      <p:pic>
        <p:nvPicPr>
          <p:cNvPr id="8" name="图片 7"/>
          <p:cNvPicPr>
            <a:picLocks noChangeAspect="1"/>
          </p:cNvPicPr>
          <p:nvPr>
            <p:custDataLst>
              <p:tags r:id="rId8"/>
            </p:custDataLst>
          </p:nvPr>
        </p:nvPicPr>
        <p:blipFill>
          <a:blip r:embed="rId9"/>
          <a:stretch>
            <a:fillRect/>
          </a:stretch>
        </p:blipFill>
        <p:spPr>
          <a:xfrm>
            <a:off x="6252845" y="5555615"/>
            <a:ext cx="5940000" cy="886907"/>
          </a:xfrm>
          <a:prstGeom prst="rect">
            <a:avLst/>
          </a:prstGeom>
          <a:ln w="25400">
            <a:solidFill>
              <a:schemeClr val="accent1"/>
            </a:solidFill>
          </a:ln>
        </p:spPr>
      </p:pic>
      <p:sp>
        <p:nvSpPr>
          <p:cNvPr id="2" name="rect"/>
          <p:cNvSpPr/>
          <p:nvPr>
            <p:custDataLst>
              <p:tags r:id="rId10"/>
            </p:custDataLst>
          </p:nvPr>
        </p:nvSpPr>
        <p:spPr>
          <a:xfrm>
            <a:off x="0" y="615315"/>
            <a:ext cx="12192635" cy="545465"/>
          </a:xfrm>
          <a:prstGeom prst="rect">
            <a:avLst/>
          </a:prstGeom>
          <a:solidFill>
            <a:srgbClr val="00BE9C">
              <a:alpha val="100000"/>
            </a:srgbClr>
          </a:solidFill>
          <a:ln cap="flat">
            <a:noFill/>
            <a:prstDash val="solid"/>
            <a:miter lim="0"/>
          </a:ln>
        </p:spPr>
        <p:txBody>
          <a:bodyPr rtlCol="0"/>
          <a:p>
            <a:pPr algn="ctr"/>
            <a:endParaRPr lang="zh-CN" altLang="en-US"/>
          </a:p>
        </p:txBody>
      </p:sp>
      <p:sp>
        <p:nvSpPr>
          <p:cNvPr id="11" name="文本框 10"/>
          <p:cNvSpPr txBox="1"/>
          <p:nvPr/>
        </p:nvSpPr>
        <p:spPr>
          <a:xfrm>
            <a:off x="4064635" y="704215"/>
            <a:ext cx="4064000" cy="368300"/>
          </a:xfrm>
          <a:prstGeom prst="rect">
            <a:avLst/>
          </a:prstGeom>
          <a:noFill/>
        </p:spPr>
        <p:txBody>
          <a:bodyPr wrap="square" rtlCol="0">
            <a:spAutoFit/>
          </a:bodyPr>
          <a:p>
            <a:pPr marL="285750" indent="-285750" algn="ctr">
              <a:buFont typeface="Arial" panose="020B0604020202020204" pitchFamily="34" charset="0"/>
              <a:buChar char="•"/>
            </a:pPr>
            <a:r>
              <a:rPr lang="zh-CN" altLang="en-US">
                <a:solidFill>
                  <a:schemeClr val="bg1"/>
                </a:solidFill>
                <a:ea typeface="宋体" panose="02010600030101010101" pitchFamily="2" charset="-122"/>
              </a:rPr>
              <a:t>四次握手</a:t>
            </a:r>
            <a:endParaRPr lang="zh-CN" altLang="en-US">
              <a:solidFill>
                <a:schemeClr val="bg1"/>
              </a:solidFill>
              <a:ea typeface="宋体" panose="02010600030101010101" pitchFamily="2" charset="-122"/>
            </a:endParaRPr>
          </a:p>
        </p:txBody>
      </p:sp>
      <p:pic>
        <p:nvPicPr>
          <p:cNvPr id="780091633" name="图片 1"/>
          <p:cNvPicPr>
            <a:picLocks noChangeAspect="1"/>
          </p:cNvPicPr>
          <p:nvPr>
            <p:custDataLst>
              <p:tags r:id="rId11"/>
            </p:custDataLst>
          </p:nvPr>
        </p:nvPicPr>
        <p:blipFill>
          <a:blip r:embed="rId12"/>
          <a:stretch>
            <a:fillRect/>
          </a:stretch>
        </p:blipFill>
        <p:spPr>
          <a:xfrm>
            <a:off x="0" y="1160780"/>
            <a:ext cx="5582285" cy="56972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7"/>
          <p:cNvPicPr>
            <a:picLocks noChangeAspect="1"/>
          </p:cNvPicPr>
          <p:nvPr/>
        </p:nvPicPr>
        <p:blipFill>
          <a:blip r:embed="rId1"/>
          <a:stretch>
            <a:fillRect/>
          </a:stretch>
        </p:blipFill>
        <p:spPr>
          <a:xfrm rot="21600000">
            <a:off x="0" y="4230622"/>
            <a:ext cx="12192000" cy="2627374"/>
          </a:xfrm>
          <a:prstGeom prst="rect">
            <a:avLst/>
          </a:prstGeom>
        </p:spPr>
      </p:pic>
      <p:sp>
        <p:nvSpPr>
          <p:cNvPr id="18" name="textbox 18"/>
          <p:cNvSpPr/>
          <p:nvPr/>
        </p:nvSpPr>
        <p:spPr>
          <a:xfrm>
            <a:off x="2155003" y="1909019"/>
            <a:ext cx="9311640" cy="799465"/>
          </a:xfrm>
          <a:prstGeom prst="rect">
            <a:avLst/>
          </a:prstGeom>
        </p:spPr>
        <p:txBody>
          <a:bodyPr vert="horz" wrap="square" lIns="0" tIns="0" rIns="0" bIns="0"/>
          <a:lstStyle/>
          <a:p>
            <a:pPr algn="l" rtl="0" eaLnBrk="0">
              <a:lnSpc>
                <a:spcPct val="79000"/>
              </a:lnSpc>
            </a:pPr>
            <a:endParaRPr lang="en-US" altLang="en-US" sz="100" dirty="0"/>
          </a:p>
          <a:p>
            <a:pPr marL="12700" algn="l" rtl="0" eaLnBrk="0">
              <a:lnSpc>
                <a:spcPct val="111000"/>
              </a:lnSpc>
              <a:tabLst>
                <a:tab pos="9298305" algn="l"/>
              </a:tabLst>
            </a:pPr>
            <a:r>
              <a:rPr lang="en-US" sz="2700" spc="0" dirty="0">
                <a:ln w="6350" cap="flat" cmpd="sng">
                  <a:solidFill>
                    <a:srgbClr val="000000">
                      <a:alpha val="100000"/>
                    </a:srgbClr>
                  </a:solidFill>
                  <a:prstDash val="solid"/>
                  <a:miter lim="0"/>
                </a:ln>
                <a:solidFill>
                  <a:srgbClr val="000000">
                    <a:alpha val="100000"/>
                  </a:srgbClr>
                </a:solidFill>
                <a:latin typeface="微软雅黑" panose="020B0503020204020204" charset="-122"/>
                <a:ea typeface="微软雅黑" panose="020B0503020204020204" charset="-122"/>
                <a:cs typeface="微软雅黑" panose="020B0503020204020204" charset="-122"/>
              </a:rPr>
              <a:t>VPN</a:t>
            </a:r>
            <a:r>
              <a:rPr lang="zh-CN" altLang="en-US" sz="2700" spc="0" dirty="0">
                <a:ln w="6350" cap="flat" cmpd="sng">
                  <a:solidFill>
                    <a:srgbClr val="000000">
                      <a:alpha val="100000"/>
                    </a:srgbClr>
                  </a:solidFill>
                  <a:prstDash val="solid"/>
                  <a:miter lim="0"/>
                </a:ln>
                <a:solidFill>
                  <a:srgbClr val="000000">
                    <a:alpha val="100000"/>
                  </a:srgbClr>
                </a:solidFill>
                <a:latin typeface="微软雅黑" panose="020B0503020204020204" charset="-122"/>
                <a:ea typeface="微软雅黑" panose="020B0503020204020204" charset="-122"/>
                <a:cs typeface="微软雅黑" panose="020B0503020204020204" charset="-122"/>
              </a:rPr>
              <a:t>简介</a:t>
            </a:r>
            <a:r>
              <a:rPr sz="2700" u="sng" spc="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endParaRPr lang="en-US" altLang="en-US" sz="2700" dirty="0"/>
          </a:p>
          <a:p>
            <a:pPr algn="l" rtl="0" eaLnBrk="0">
              <a:lnSpc>
                <a:spcPct val="127000"/>
              </a:lnSpc>
            </a:pPr>
            <a:endParaRPr lang="en-US" altLang="en-US" sz="300" dirty="0"/>
          </a:p>
          <a:p>
            <a:pPr marL="29210" algn="l" rtl="0" eaLnBrk="0">
              <a:lnSpc>
                <a:spcPts val="2040"/>
              </a:lnSpc>
              <a:spcBef>
                <a:spcPts val="0"/>
              </a:spcBef>
            </a:pPr>
            <a:r>
              <a:rPr sz="15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Introduction</a:t>
            </a:r>
            <a:r>
              <a:rPr sz="1500" spc="4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sz="15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to</a:t>
            </a:r>
            <a:r>
              <a:rPr sz="1500" spc="4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lang="en-US" sz="15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VPN</a:t>
            </a:r>
            <a:endParaRPr lang="en-US" sz="1500" dirty="0"/>
          </a:p>
        </p:txBody>
      </p:sp>
      <p:sp>
        <p:nvSpPr>
          <p:cNvPr id="19" name="textbox 19"/>
          <p:cNvSpPr/>
          <p:nvPr/>
        </p:nvSpPr>
        <p:spPr>
          <a:xfrm>
            <a:off x="1248155" y="1865376"/>
            <a:ext cx="721359" cy="832485"/>
          </a:xfrm>
          <a:prstGeom prst="rect">
            <a:avLst/>
          </a:prstGeom>
          <a:solidFill>
            <a:srgbClr val="00BE9C"/>
          </a:solidFill>
        </p:spPr>
        <p:txBody>
          <a:bodyPr vert="horz" wrap="square" lIns="0" tIns="0" rIns="0" bIns="0"/>
          <a:lstStyle/>
          <a:p>
            <a:pPr algn="l" rtl="0" eaLnBrk="0">
              <a:lnSpc>
                <a:spcPct val="113000"/>
              </a:lnSpc>
            </a:pPr>
            <a:endParaRPr lang="en-US" altLang="en-US" sz="700" dirty="0"/>
          </a:p>
          <a:p>
            <a:pPr marL="98425" algn="l" rtl="0" eaLnBrk="0">
              <a:lnSpc>
                <a:spcPct val="86000"/>
              </a:lnSpc>
              <a:spcBef>
                <a:spcPts val="5"/>
              </a:spcBef>
            </a:pPr>
            <a:r>
              <a:rPr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01</a:t>
            </a:r>
            <a:endParaRPr lang="en-US" altLang="en-US" sz="39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2" name="picture 132"/>
          <p:cNvPicPr>
            <a:picLocks noChangeAspect="1"/>
          </p:cNvPicPr>
          <p:nvPr/>
        </p:nvPicPr>
        <p:blipFill>
          <a:blip r:embed="rId1"/>
          <a:stretch>
            <a:fillRect/>
          </a:stretch>
        </p:blipFill>
        <p:spPr>
          <a:xfrm rot="21600000">
            <a:off x="0" y="4230622"/>
            <a:ext cx="12192000" cy="2627374"/>
          </a:xfrm>
          <a:prstGeom prst="rect">
            <a:avLst/>
          </a:prstGeom>
        </p:spPr>
      </p:pic>
      <p:sp>
        <p:nvSpPr>
          <p:cNvPr id="133" name="textbox 133"/>
          <p:cNvSpPr/>
          <p:nvPr/>
        </p:nvSpPr>
        <p:spPr>
          <a:xfrm>
            <a:off x="2153228" y="1909019"/>
            <a:ext cx="9313544" cy="753109"/>
          </a:xfrm>
          <a:prstGeom prst="rect">
            <a:avLst/>
          </a:prstGeom>
        </p:spPr>
        <p:txBody>
          <a:bodyPr vert="horz" wrap="square" lIns="0" tIns="0" rIns="0" bIns="0"/>
          <a:lstStyle/>
          <a:p>
            <a:pPr algn="l" rtl="0" eaLnBrk="0">
              <a:lnSpc>
                <a:spcPct val="71000"/>
              </a:lnSpc>
            </a:pPr>
            <a:endParaRPr lang="en-US" altLang="en-US" sz="100" dirty="0"/>
          </a:p>
          <a:p>
            <a:pPr marL="12700" algn="l" rtl="0" eaLnBrk="0">
              <a:lnSpc>
                <a:spcPct val="101000"/>
              </a:lnSpc>
              <a:buClrTx/>
              <a:buSzTx/>
              <a:buFontTx/>
              <a:tabLst>
                <a:tab pos="9299575" algn="l"/>
              </a:tabLst>
            </a:pPr>
            <a:r>
              <a:rPr sz="2700" spc="100" dirty="0">
                <a:ln w="6350" cap="flat" cmpd="sng">
                  <a:solidFill>
                    <a:srgbClr val="000000">
                      <a:alpha val="100000"/>
                    </a:srgbClr>
                  </a:solidFill>
                  <a:prstDash val="solid"/>
                  <a:miter lim="0"/>
                </a:ln>
                <a:solidFill>
                  <a:srgbClr val="000000">
                    <a:alpha val="100000"/>
                  </a:srgbClr>
                </a:solidFill>
                <a:latin typeface="微软雅黑" panose="020B0503020204020204" charset="-122"/>
                <a:ea typeface="微软雅黑" panose="020B0503020204020204" charset="-122"/>
                <a:cs typeface="微软雅黑" panose="020B0503020204020204" charset="-122"/>
                <a:sym typeface="+mn-ea"/>
              </a:rPr>
              <a:t>VPN前沿技术</a:t>
            </a:r>
            <a:r>
              <a:rPr sz="2700" u="sng" spc="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endParaRPr lang="en-US" altLang="en-US" sz="2700" dirty="0"/>
          </a:p>
          <a:p>
            <a:pPr algn="l" rtl="0" eaLnBrk="0">
              <a:lnSpc>
                <a:spcPct val="110000"/>
              </a:lnSpc>
            </a:pPr>
            <a:endParaRPr lang="en-US" altLang="en-US" sz="600" dirty="0"/>
          </a:p>
          <a:p>
            <a:pPr marL="15240" algn="l" rtl="0" eaLnBrk="0">
              <a:lnSpc>
                <a:spcPct val="93000"/>
              </a:lnSpc>
              <a:spcBef>
                <a:spcPts val="5"/>
              </a:spcBef>
            </a:pPr>
            <a:r>
              <a:rPr lang="en-US" sz="1500" dirty="0">
                <a:solidFill>
                  <a:srgbClr val="000000">
                    <a:alpha val="100000"/>
                  </a:srgbClr>
                </a:solidFill>
                <a:latin typeface="微软雅黑" panose="020B0503020204020204" charset="-122"/>
                <a:ea typeface="微软雅黑" panose="020B0503020204020204" charset="-122"/>
                <a:cs typeface="微软雅黑" panose="020B0503020204020204" charset="-122"/>
              </a:rPr>
              <a:t>A</a:t>
            </a:r>
            <a:r>
              <a:rPr sz="1500" dirty="0">
                <a:solidFill>
                  <a:srgbClr val="000000">
                    <a:alpha val="100000"/>
                  </a:srgbClr>
                </a:solidFill>
                <a:latin typeface="微软雅黑" panose="020B0503020204020204" charset="-122"/>
                <a:ea typeface="微软雅黑" panose="020B0503020204020204" charset="-122"/>
                <a:cs typeface="微软雅黑" panose="020B0503020204020204" charset="-122"/>
              </a:rPr>
              <a:t>dvanced technology</a:t>
            </a:r>
            <a:endParaRPr sz="150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134" name="textbox 134"/>
          <p:cNvSpPr/>
          <p:nvPr/>
        </p:nvSpPr>
        <p:spPr>
          <a:xfrm>
            <a:off x="1248155" y="1865376"/>
            <a:ext cx="721359" cy="832485"/>
          </a:xfrm>
          <a:prstGeom prst="rect">
            <a:avLst/>
          </a:prstGeom>
          <a:solidFill>
            <a:srgbClr val="00BE9C"/>
          </a:solidFill>
        </p:spPr>
        <p:txBody>
          <a:bodyPr vert="horz" wrap="square" lIns="0" tIns="0" rIns="0" bIns="0"/>
          <a:lstStyle/>
          <a:p>
            <a:pPr algn="l" rtl="0" eaLnBrk="0">
              <a:lnSpc>
                <a:spcPct val="113000"/>
              </a:lnSpc>
            </a:pPr>
            <a:endParaRPr lang="en-US" altLang="en-US" sz="700" dirty="0"/>
          </a:p>
          <a:p>
            <a:pPr marL="98425" algn="l" rtl="0" eaLnBrk="0">
              <a:lnSpc>
                <a:spcPct val="86000"/>
              </a:lnSpc>
              <a:spcBef>
                <a:spcPts val="5"/>
              </a:spcBef>
            </a:pPr>
            <a:r>
              <a:rPr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lang="en-US"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4</a:t>
            </a:r>
            <a:endParaRPr lang="en-US" sz="3900" spc="-20" dirty="0">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
          <p:cNvSpPr/>
          <p:nvPr/>
        </p:nvSpPr>
        <p:spPr>
          <a:xfrm>
            <a:off x="2596895" y="344424"/>
            <a:ext cx="9216008"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28" name="textbox 28"/>
          <p:cNvSpPr/>
          <p:nvPr/>
        </p:nvSpPr>
        <p:spPr>
          <a:xfrm>
            <a:off x="530352" y="158496"/>
            <a:ext cx="3716020" cy="426719"/>
          </a:xfrm>
          <a:prstGeom prst="rect">
            <a:avLst/>
          </a:prstGeom>
          <a:solidFill>
            <a:srgbClr val="FFFFFF"/>
          </a:solidFill>
        </p:spPr>
        <p:txBody>
          <a:bodyPr vert="horz" wrap="square" lIns="0" tIns="0" rIns="0" bIns="0"/>
          <a:lstStyle/>
          <a:p>
            <a:pPr algn="l" rtl="0" eaLnBrk="0">
              <a:lnSpc>
                <a:spcPct val="117000"/>
              </a:lnSpc>
            </a:pPr>
            <a:endParaRPr lang="en-US" altLang="en-US" sz="300" dirty="0"/>
          </a:p>
          <a:p>
            <a:pPr marL="117475" algn="l" rtl="0" eaLnBrk="0">
              <a:lnSpc>
                <a:spcPts val="2590"/>
              </a:lnSpc>
              <a:spcBef>
                <a:spcPts val="5"/>
              </a:spcBef>
            </a:pP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Introduction</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t</a:t>
            </a:r>
            <a:r>
              <a:rPr sz="20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o</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VPN</a:t>
            </a:r>
            <a:endPar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29" name="textbox 29"/>
          <p:cNvSpPr/>
          <p:nvPr/>
        </p:nvSpPr>
        <p:spPr>
          <a:xfrm>
            <a:off x="147828" y="163068"/>
            <a:ext cx="375284" cy="426719"/>
          </a:xfrm>
          <a:prstGeom prst="rect">
            <a:avLst/>
          </a:prstGeom>
          <a:solidFill>
            <a:srgbClr val="00BE9C"/>
          </a:solidFill>
        </p:spPr>
        <p:txBody>
          <a:bodyPr vert="horz" wrap="square" lIns="0" tIns="0" rIns="0" bIns="0"/>
          <a:lstStyle/>
          <a:p>
            <a:pPr algn="l" rtl="0" eaLnBrk="0">
              <a:lnSpc>
                <a:spcPct val="107000"/>
              </a:lnSpc>
            </a:pPr>
            <a:endParaRPr lang="en-US" altLang="en-US" sz="400" dirty="0"/>
          </a:p>
          <a:p>
            <a:pPr marL="59055" algn="l" rtl="0" eaLnBrk="0">
              <a:lnSpc>
                <a:spcPct val="84000"/>
              </a:lnSpc>
              <a:spcBef>
                <a:spcPts val="0"/>
              </a:spcBef>
            </a:pPr>
            <a:r>
              <a:rPr sz="2000" spc="-3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sz="20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1</a:t>
            </a:r>
            <a:endParaRPr lang="en-US" altLang="en-US" sz="2000" dirty="0"/>
          </a:p>
        </p:txBody>
      </p:sp>
      <p:sp>
        <p:nvSpPr>
          <p:cNvPr id="30" name="textbox 30"/>
          <p:cNvSpPr/>
          <p:nvPr/>
        </p:nvSpPr>
        <p:spPr>
          <a:xfrm>
            <a:off x="11947220" y="6582714"/>
            <a:ext cx="99694" cy="158750"/>
          </a:xfrm>
          <a:prstGeom prst="rect">
            <a:avLst/>
          </a:prstGeom>
        </p:spPr>
        <p:txBody>
          <a:bodyPr vert="horz" wrap="square" lIns="0" tIns="0" rIns="0" bIns="0"/>
          <a:lstStyle/>
          <a:p>
            <a:pPr algn="l" rtl="0" eaLnBrk="0">
              <a:lnSpc>
                <a:spcPct val="81000"/>
              </a:lnSpc>
            </a:pPr>
            <a:endParaRPr lang="en-US" altLang="en-US" sz="100" dirty="0"/>
          </a:p>
          <a:p>
            <a:pPr marL="12700" algn="l" rtl="0" eaLnBrk="0">
              <a:lnSpc>
                <a:spcPct val="73000"/>
              </a:lnSpc>
            </a:pPr>
            <a:r>
              <a:rPr sz="1200" spc="0" dirty="0">
                <a:solidFill>
                  <a:srgbClr val="898989">
                    <a:alpha val="100000"/>
                  </a:srgbClr>
                </a:solidFill>
                <a:latin typeface="Calibri" panose="020F0502020204030204"/>
                <a:ea typeface="Calibri" panose="020F0502020204030204"/>
                <a:cs typeface="Calibri" panose="020F0502020204030204"/>
              </a:rPr>
              <a:t>4</a:t>
            </a:r>
            <a:endParaRPr lang="en-US" altLang="en-US" sz="1200" dirty="0"/>
          </a:p>
        </p:txBody>
      </p:sp>
      <p:sp>
        <p:nvSpPr>
          <p:cNvPr id="173" name="textbox 173"/>
          <p:cNvSpPr/>
          <p:nvPr>
            <p:custDataLst>
              <p:tags r:id="rId1"/>
            </p:custDataLst>
          </p:nvPr>
        </p:nvSpPr>
        <p:spPr>
          <a:xfrm>
            <a:off x="0" y="725423"/>
            <a:ext cx="12172315" cy="579755"/>
          </a:xfrm>
          <a:prstGeom prst="rect">
            <a:avLst/>
          </a:prstGeom>
          <a:solidFill>
            <a:srgbClr val="00BE9C"/>
          </a:solidFill>
        </p:spPr>
        <p:txBody>
          <a:bodyPr vert="horz" wrap="square" lIns="0" tIns="0" rIns="0" bIns="0"/>
          <a:p>
            <a:pPr algn="ctr" rtl="0" eaLnBrk="0">
              <a:lnSpc>
                <a:spcPct val="115000"/>
              </a:lnSpc>
            </a:pPr>
            <a:r>
              <a:rPr lang="en-US" sz="3200" b="1" dirty="0">
                <a:solidFill>
                  <a:schemeClr val="bg1"/>
                </a:solidFill>
                <a:latin typeface="宋体" panose="02010600030101010101" pitchFamily="2" charset="-122"/>
                <a:ea typeface="宋体" panose="02010600030101010101" pitchFamily="2" charset="-122"/>
              </a:rPr>
              <a:t>VPN</a:t>
            </a:r>
            <a:r>
              <a:rPr lang="zh-CN" altLang="en-US" sz="3200" b="1" dirty="0">
                <a:solidFill>
                  <a:schemeClr val="bg1"/>
                </a:solidFill>
                <a:latin typeface="宋体" panose="02010600030101010101" pitchFamily="2" charset="-122"/>
                <a:ea typeface="宋体" panose="02010600030101010101" pitchFamily="2" charset="-122"/>
              </a:rPr>
              <a:t>承载的</a:t>
            </a:r>
            <a:r>
              <a:rPr lang="zh-CN" altLang="en-US" sz="3200" b="1" dirty="0">
                <a:solidFill>
                  <a:schemeClr val="bg1"/>
                </a:solidFill>
                <a:latin typeface="宋体" panose="02010600030101010101" pitchFamily="2" charset="-122"/>
                <a:ea typeface="宋体" panose="02010600030101010101" pitchFamily="2" charset="-122"/>
              </a:rPr>
              <a:t>业务要求</a:t>
            </a:r>
            <a:endParaRPr lang="zh-CN" altLang="en-US" sz="3200" b="1" dirty="0">
              <a:solidFill>
                <a:schemeClr val="bg1"/>
              </a:solidFill>
              <a:latin typeface="宋体" panose="02010600030101010101" pitchFamily="2" charset="-122"/>
              <a:ea typeface="宋体" panose="02010600030101010101" pitchFamily="2" charset="-122"/>
            </a:endParaRPr>
          </a:p>
        </p:txBody>
      </p:sp>
      <p:sp>
        <p:nvSpPr>
          <p:cNvPr id="3" name="文本框 2"/>
          <p:cNvSpPr txBox="1"/>
          <p:nvPr/>
        </p:nvSpPr>
        <p:spPr>
          <a:xfrm>
            <a:off x="698500" y="1870075"/>
            <a:ext cx="10680065" cy="3415030"/>
          </a:xfrm>
          <a:prstGeom prst="rect">
            <a:avLst/>
          </a:prstGeom>
          <a:noFill/>
        </p:spPr>
        <p:txBody>
          <a:bodyPr wrap="square" rtlCol="0">
            <a:spAutoFit/>
          </a:bodyPr>
          <a:p>
            <a:pPr marL="285750" indent="-285750" fontAlgn="auto">
              <a:lnSpc>
                <a:spcPct val="200000"/>
              </a:lnSpc>
              <a:buFont typeface="Arial" panose="020B0604020202020204" pitchFamily="34" charset="0"/>
              <a:buChar char="•"/>
            </a:pPr>
            <a:r>
              <a:rPr lang="zh-CN" altLang="en-US">
                <a:latin typeface="宋体" panose="02010600030101010101" pitchFamily="2" charset="-122"/>
                <a:ea typeface="宋体" panose="02010600030101010101" pitchFamily="2" charset="-122"/>
              </a:rPr>
              <a:t>远程访问：VPN允许用户通过公共网络（如互联网）安全地远程访问私有网络资源。</a:t>
            </a:r>
            <a:endParaRPr lang="zh-CN" altLang="en-US">
              <a:latin typeface="宋体" panose="02010600030101010101" pitchFamily="2" charset="-122"/>
              <a:ea typeface="宋体" panose="02010600030101010101" pitchFamily="2" charset="-122"/>
            </a:endParaRPr>
          </a:p>
          <a:p>
            <a:pPr marL="285750" indent="-285750" fontAlgn="auto">
              <a:lnSpc>
                <a:spcPct val="200000"/>
              </a:lnSpc>
              <a:buFont typeface="Arial" panose="020B0604020202020204" pitchFamily="34" charset="0"/>
              <a:buChar char="•"/>
            </a:pPr>
            <a:r>
              <a:rPr lang="zh-CN" altLang="en-US">
                <a:latin typeface="宋体" panose="02010600030101010101" pitchFamily="2" charset="-122"/>
                <a:ea typeface="宋体" panose="02010600030101010101" pitchFamily="2" charset="-122"/>
              </a:rPr>
              <a:t>私密通信：VPN通过加密和隧道技术，确保在公共网络上传输的数据是安全和私密的。</a:t>
            </a:r>
            <a:endParaRPr lang="zh-CN" altLang="en-US">
              <a:latin typeface="宋体" panose="02010600030101010101" pitchFamily="2" charset="-122"/>
              <a:ea typeface="宋体" panose="02010600030101010101" pitchFamily="2" charset="-122"/>
            </a:endParaRPr>
          </a:p>
          <a:p>
            <a:pPr marL="285750" indent="-285750" fontAlgn="auto">
              <a:lnSpc>
                <a:spcPct val="200000"/>
              </a:lnSpc>
              <a:buFont typeface="Arial" panose="020B0604020202020204" pitchFamily="34" charset="0"/>
              <a:buChar char="•"/>
            </a:pPr>
            <a:r>
              <a:rPr lang="zh-CN" altLang="en-US">
                <a:latin typeface="宋体" panose="02010600030101010101" pitchFamily="2" charset="-122"/>
                <a:ea typeface="宋体" panose="02010600030101010101" pitchFamily="2" charset="-122"/>
              </a:rPr>
              <a:t>地理位置限制的绕过：VPN可以帮助用户绕过地理位置限制，访问特定国家或地区限制的内容和服务</a:t>
            </a:r>
            <a:endParaRPr lang="zh-CN" altLang="en-US">
              <a:latin typeface="宋体" panose="02010600030101010101" pitchFamily="2" charset="-122"/>
              <a:ea typeface="宋体" panose="02010600030101010101" pitchFamily="2" charset="-122"/>
            </a:endParaRPr>
          </a:p>
          <a:p>
            <a:pPr marL="285750" indent="-285750" fontAlgn="auto">
              <a:lnSpc>
                <a:spcPct val="200000"/>
              </a:lnSpc>
              <a:buFont typeface="Arial" panose="020B0604020202020204" pitchFamily="34" charset="0"/>
              <a:buChar char="•"/>
            </a:pPr>
            <a:r>
              <a:rPr lang="zh-CN" altLang="en-US">
                <a:latin typeface="宋体" panose="02010600030101010101" pitchFamily="2" charset="-122"/>
                <a:ea typeface="宋体" panose="02010600030101010101" pitchFamily="2" charset="-122"/>
              </a:rPr>
              <a:t>匿名性和隐私保护：通过使用VPN，用户可以隐藏自己的真实IP地址并改变自己的网络位置。</a:t>
            </a:r>
            <a:endParaRPr lang="zh-CN" altLang="en-US">
              <a:latin typeface="宋体" panose="02010600030101010101" pitchFamily="2" charset="-122"/>
              <a:ea typeface="宋体" panose="02010600030101010101" pitchFamily="2" charset="-122"/>
            </a:endParaRPr>
          </a:p>
          <a:p>
            <a:pPr marL="285750" indent="-285750" fontAlgn="auto">
              <a:lnSpc>
                <a:spcPct val="200000"/>
              </a:lnSpc>
              <a:buFont typeface="Arial" panose="020B0604020202020204" pitchFamily="34" charset="0"/>
              <a:buChar char="•"/>
            </a:pPr>
            <a:r>
              <a:rPr lang="zh-CN" altLang="en-US">
                <a:latin typeface="宋体" panose="02010600030101010101" pitchFamily="2" charset="-122"/>
                <a:ea typeface="宋体" panose="02010600030101010101" pitchFamily="2" charset="-122"/>
              </a:rPr>
              <a:t>数据加速和负载均衡：一些VPN提供商使用优化和加速技术，以提高数据传输速度和性能。负载均衡技术可以确保VPN服务器的负载分散，提供更好的用户体验。</a:t>
            </a:r>
            <a:endParaRPr lang="zh-CN" altLang="en-US">
              <a:latin typeface="宋体" panose="02010600030101010101" pitchFamily="2" charset="-122"/>
              <a:ea typeface="宋体" panose="02010600030101010101"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
          <p:cNvSpPr/>
          <p:nvPr/>
        </p:nvSpPr>
        <p:spPr>
          <a:xfrm>
            <a:off x="2596895" y="344424"/>
            <a:ext cx="9216008"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28" name="textbox 28"/>
          <p:cNvSpPr/>
          <p:nvPr/>
        </p:nvSpPr>
        <p:spPr>
          <a:xfrm>
            <a:off x="530352" y="158496"/>
            <a:ext cx="3716020" cy="426719"/>
          </a:xfrm>
          <a:prstGeom prst="rect">
            <a:avLst/>
          </a:prstGeom>
          <a:solidFill>
            <a:srgbClr val="FFFFFF"/>
          </a:solidFill>
        </p:spPr>
        <p:txBody>
          <a:bodyPr vert="horz" wrap="square" lIns="0" tIns="0" rIns="0" bIns="0"/>
          <a:lstStyle/>
          <a:p>
            <a:pPr algn="l" rtl="0" eaLnBrk="0">
              <a:lnSpc>
                <a:spcPct val="117000"/>
              </a:lnSpc>
            </a:pPr>
            <a:endParaRPr lang="en-US" altLang="en-US" sz="300" dirty="0"/>
          </a:p>
          <a:p>
            <a:pPr marL="117475" algn="l" rtl="0" eaLnBrk="0">
              <a:lnSpc>
                <a:spcPts val="2590"/>
              </a:lnSpc>
              <a:spcBef>
                <a:spcPts val="5"/>
              </a:spcBef>
            </a:pP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Introduction</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t</a:t>
            </a:r>
            <a:r>
              <a:rPr sz="20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o</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VPN</a:t>
            </a:r>
            <a:endPar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29" name="textbox 29"/>
          <p:cNvSpPr/>
          <p:nvPr/>
        </p:nvSpPr>
        <p:spPr>
          <a:xfrm>
            <a:off x="147828" y="163068"/>
            <a:ext cx="375284" cy="426719"/>
          </a:xfrm>
          <a:prstGeom prst="rect">
            <a:avLst/>
          </a:prstGeom>
          <a:solidFill>
            <a:srgbClr val="00BE9C"/>
          </a:solidFill>
        </p:spPr>
        <p:txBody>
          <a:bodyPr vert="horz" wrap="square" lIns="0" tIns="0" rIns="0" bIns="0"/>
          <a:lstStyle/>
          <a:p>
            <a:pPr algn="l" rtl="0" eaLnBrk="0">
              <a:lnSpc>
                <a:spcPct val="107000"/>
              </a:lnSpc>
            </a:pPr>
            <a:endParaRPr lang="en-US" altLang="en-US" sz="400" dirty="0"/>
          </a:p>
          <a:p>
            <a:pPr marL="59055" algn="l" rtl="0" eaLnBrk="0">
              <a:lnSpc>
                <a:spcPct val="84000"/>
              </a:lnSpc>
              <a:spcBef>
                <a:spcPts val="0"/>
              </a:spcBef>
            </a:pPr>
            <a:r>
              <a:rPr sz="2000" spc="-3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sz="20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1</a:t>
            </a:r>
            <a:endParaRPr lang="en-US" altLang="en-US" sz="2000" dirty="0"/>
          </a:p>
        </p:txBody>
      </p:sp>
      <p:sp>
        <p:nvSpPr>
          <p:cNvPr id="30" name="textbox 30"/>
          <p:cNvSpPr/>
          <p:nvPr/>
        </p:nvSpPr>
        <p:spPr>
          <a:xfrm>
            <a:off x="11947220" y="6582714"/>
            <a:ext cx="99694" cy="158750"/>
          </a:xfrm>
          <a:prstGeom prst="rect">
            <a:avLst/>
          </a:prstGeom>
        </p:spPr>
        <p:txBody>
          <a:bodyPr vert="horz" wrap="square" lIns="0" tIns="0" rIns="0" bIns="0"/>
          <a:lstStyle/>
          <a:p>
            <a:pPr algn="l" rtl="0" eaLnBrk="0">
              <a:lnSpc>
                <a:spcPct val="81000"/>
              </a:lnSpc>
            </a:pPr>
            <a:endParaRPr lang="en-US" altLang="en-US" sz="100" dirty="0"/>
          </a:p>
          <a:p>
            <a:pPr marL="12700" algn="l" rtl="0" eaLnBrk="0">
              <a:lnSpc>
                <a:spcPct val="73000"/>
              </a:lnSpc>
            </a:pPr>
            <a:r>
              <a:rPr sz="1200" spc="0" dirty="0">
                <a:solidFill>
                  <a:srgbClr val="898989">
                    <a:alpha val="100000"/>
                  </a:srgbClr>
                </a:solidFill>
                <a:latin typeface="Calibri" panose="020F0502020204030204"/>
                <a:ea typeface="Calibri" panose="020F0502020204030204"/>
                <a:cs typeface="Calibri" panose="020F0502020204030204"/>
              </a:rPr>
              <a:t>4</a:t>
            </a:r>
            <a:endParaRPr lang="en-US" altLang="en-US" sz="1200" dirty="0"/>
          </a:p>
        </p:txBody>
      </p:sp>
      <p:sp>
        <p:nvSpPr>
          <p:cNvPr id="173" name="textbox 173"/>
          <p:cNvSpPr/>
          <p:nvPr>
            <p:custDataLst>
              <p:tags r:id="rId1"/>
            </p:custDataLst>
          </p:nvPr>
        </p:nvSpPr>
        <p:spPr>
          <a:xfrm>
            <a:off x="0" y="725423"/>
            <a:ext cx="12172315" cy="579755"/>
          </a:xfrm>
          <a:prstGeom prst="rect">
            <a:avLst/>
          </a:prstGeom>
          <a:solidFill>
            <a:srgbClr val="00BE9C"/>
          </a:solidFill>
        </p:spPr>
        <p:txBody>
          <a:bodyPr vert="horz" wrap="square" lIns="0" tIns="0" rIns="0" bIns="0"/>
          <a:p>
            <a:pPr algn="ctr" rtl="0" eaLnBrk="0">
              <a:lnSpc>
                <a:spcPct val="115000"/>
              </a:lnSpc>
            </a:pPr>
            <a:r>
              <a:rPr sz="3200" b="1" dirty="0">
                <a:solidFill>
                  <a:schemeClr val="bg1"/>
                </a:solidFill>
                <a:latin typeface="宋体" panose="02010600030101010101" pitchFamily="2" charset="-122"/>
                <a:ea typeface="宋体" panose="02010600030101010101" pitchFamily="2" charset="-122"/>
              </a:rPr>
              <a:t>通常的VPN实现技术</a:t>
            </a:r>
            <a:endParaRPr sz="3200" b="1" dirty="0">
              <a:solidFill>
                <a:schemeClr val="bg1"/>
              </a:solidFill>
              <a:latin typeface="宋体" panose="02010600030101010101" pitchFamily="2" charset="-122"/>
              <a:ea typeface="宋体" panose="02010600030101010101" pitchFamily="2" charset="-122"/>
            </a:endParaRPr>
          </a:p>
        </p:txBody>
      </p:sp>
      <p:sp>
        <p:nvSpPr>
          <p:cNvPr id="3" name="文本框 2"/>
          <p:cNvSpPr txBox="1"/>
          <p:nvPr/>
        </p:nvSpPr>
        <p:spPr>
          <a:xfrm>
            <a:off x="2023745" y="2047875"/>
            <a:ext cx="8145145" cy="2861310"/>
          </a:xfrm>
          <a:prstGeom prst="rect">
            <a:avLst/>
          </a:prstGeom>
          <a:noFill/>
        </p:spPr>
        <p:txBody>
          <a:bodyPr wrap="square" rtlCol="0">
            <a:spAutoFit/>
          </a:bodyPr>
          <a:p>
            <a:pPr marL="285750" indent="-285750" fontAlgn="auto">
              <a:lnSpc>
                <a:spcPct val="200000"/>
              </a:lnSpc>
              <a:buFont typeface="Arial" panose="020B0604020202020204" pitchFamily="34" charset="0"/>
              <a:buChar char="•"/>
            </a:pPr>
            <a:r>
              <a:rPr lang="zh-CN" altLang="en-US">
                <a:latin typeface="宋体" panose="02010600030101010101" pitchFamily="2" charset="-122"/>
                <a:ea typeface="宋体" panose="02010600030101010101" pitchFamily="2" charset="-122"/>
              </a:rPr>
              <a:t>VPN协议：PPTP、L2TP、IPsec、OpenVPN</a:t>
            </a:r>
            <a:r>
              <a:rPr lang="zh-CN" altLang="en-US">
                <a:latin typeface="宋体" panose="02010600030101010101" pitchFamily="2" charset="-122"/>
                <a:ea typeface="宋体" panose="02010600030101010101" pitchFamily="2" charset="-122"/>
              </a:rPr>
              <a:t>等。</a:t>
            </a:r>
            <a:endParaRPr lang="zh-CN" altLang="en-US">
              <a:latin typeface="宋体" panose="02010600030101010101" pitchFamily="2" charset="-122"/>
              <a:ea typeface="宋体" panose="02010600030101010101" pitchFamily="2" charset="-122"/>
            </a:endParaRPr>
          </a:p>
          <a:p>
            <a:pPr marL="285750" indent="-285750" fontAlgn="auto">
              <a:lnSpc>
                <a:spcPct val="200000"/>
              </a:lnSpc>
              <a:buFont typeface="Arial" panose="020B0604020202020204" pitchFamily="34" charset="0"/>
              <a:buChar char="•"/>
            </a:pPr>
            <a:endParaRPr lang="zh-CN" altLang="en-US">
              <a:latin typeface="宋体" panose="02010600030101010101" pitchFamily="2" charset="-122"/>
              <a:ea typeface="宋体" panose="02010600030101010101" pitchFamily="2" charset="-122"/>
            </a:endParaRPr>
          </a:p>
          <a:p>
            <a:pPr marL="285750" indent="-285750" fontAlgn="auto">
              <a:lnSpc>
                <a:spcPct val="200000"/>
              </a:lnSpc>
              <a:buFont typeface="Arial" panose="020B0604020202020204" pitchFamily="34" charset="0"/>
              <a:buChar char="•"/>
            </a:pPr>
            <a:r>
              <a:rPr lang="zh-CN" altLang="en-US">
                <a:latin typeface="宋体" panose="02010600030101010101" pitchFamily="2" charset="-122"/>
                <a:ea typeface="宋体" panose="02010600030101010101" pitchFamily="2" charset="-122"/>
              </a:rPr>
              <a:t>加密算法：DES（数据加密标准）、3DES、AES（高级加密标准）等。</a:t>
            </a:r>
            <a:endParaRPr lang="zh-CN" altLang="en-US">
              <a:latin typeface="宋体" panose="02010600030101010101" pitchFamily="2" charset="-122"/>
              <a:ea typeface="宋体" panose="02010600030101010101" pitchFamily="2" charset="-122"/>
            </a:endParaRPr>
          </a:p>
          <a:p>
            <a:pPr marL="285750" indent="-285750" fontAlgn="auto">
              <a:lnSpc>
                <a:spcPct val="200000"/>
              </a:lnSpc>
              <a:buFont typeface="Arial" panose="020B0604020202020204" pitchFamily="34" charset="0"/>
              <a:buChar char="•"/>
            </a:pPr>
            <a:endParaRPr lang="zh-CN" altLang="en-US">
              <a:latin typeface="宋体" panose="02010600030101010101" pitchFamily="2" charset="-122"/>
              <a:ea typeface="宋体" panose="02010600030101010101" pitchFamily="2" charset="-122"/>
            </a:endParaRPr>
          </a:p>
          <a:p>
            <a:pPr marL="285750" indent="-285750" fontAlgn="auto">
              <a:lnSpc>
                <a:spcPct val="200000"/>
              </a:lnSpc>
              <a:buFont typeface="Arial" panose="020B0604020202020204" pitchFamily="34" charset="0"/>
              <a:buChar char="•"/>
            </a:pPr>
            <a:r>
              <a:rPr lang="zh-CN" altLang="en-US">
                <a:latin typeface="宋体" panose="02010600030101010101" pitchFamily="2" charset="-122"/>
                <a:ea typeface="宋体" panose="02010600030101010101" pitchFamily="2" charset="-122"/>
              </a:rPr>
              <a:t>隧道技术：点对点隧道、第二层隧道。</a:t>
            </a:r>
            <a:endParaRPr lang="zh-CN" altLang="en-US">
              <a:latin typeface="宋体" panose="02010600030101010101" pitchFamily="2" charset="-122"/>
              <a:ea typeface="宋体" panose="02010600030101010101" pitchFamily="2"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
          <p:cNvSpPr/>
          <p:nvPr/>
        </p:nvSpPr>
        <p:spPr>
          <a:xfrm>
            <a:off x="2596895" y="344424"/>
            <a:ext cx="9216008"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28" name="textbox 28"/>
          <p:cNvSpPr/>
          <p:nvPr/>
        </p:nvSpPr>
        <p:spPr>
          <a:xfrm>
            <a:off x="530352" y="158496"/>
            <a:ext cx="3716020" cy="426719"/>
          </a:xfrm>
          <a:prstGeom prst="rect">
            <a:avLst/>
          </a:prstGeom>
          <a:solidFill>
            <a:srgbClr val="FFFFFF"/>
          </a:solidFill>
        </p:spPr>
        <p:txBody>
          <a:bodyPr vert="horz" wrap="square" lIns="0" tIns="0" rIns="0" bIns="0"/>
          <a:lstStyle/>
          <a:p>
            <a:pPr algn="l" rtl="0" eaLnBrk="0">
              <a:lnSpc>
                <a:spcPct val="117000"/>
              </a:lnSpc>
            </a:pPr>
            <a:endParaRPr lang="en-US" altLang="en-US" sz="300" dirty="0"/>
          </a:p>
          <a:p>
            <a:pPr marL="117475" algn="l" rtl="0" eaLnBrk="0">
              <a:lnSpc>
                <a:spcPts val="2590"/>
              </a:lnSpc>
              <a:spcBef>
                <a:spcPts val="5"/>
              </a:spcBef>
            </a:pP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Introduction</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t</a:t>
            </a:r>
            <a:r>
              <a:rPr sz="20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o</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VPN</a:t>
            </a:r>
            <a:endPar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29" name="textbox 29"/>
          <p:cNvSpPr/>
          <p:nvPr/>
        </p:nvSpPr>
        <p:spPr>
          <a:xfrm>
            <a:off x="147828" y="163068"/>
            <a:ext cx="375284" cy="426719"/>
          </a:xfrm>
          <a:prstGeom prst="rect">
            <a:avLst/>
          </a:prstGeom>
          <a:solidFill>
            <a:srgbClr val="00BE9C"/>
          </a:solidFill>
        </p:spPr>
        <p:txBody>
          <a:bodyPr vert="horz" wrap="square" lIns="0" tIns="0" rIns="0" bIns="0"/>
          <a:lstStyle/>
          <a:p>
            <a:pPr algn="l" rtl="0" eaLnBrk="0">
              <a:lnSpc>
                <a:spcPct val="107000"/>
              </a:lnSpc>
            </a:pPr>
            <a:endParaRPr lang="en-US" altLang="en-US" sz="400" dirty="0"/>
          </a:p>
          <a:p>
            <a:pPr marL="59055" algn="l" rtl="0" eaLnBrk="0">
              <a:lnSpc>
                <a:spcPct val="84000"/>
              </a:lnSpc>
              <a:spcBef>
                <a:spcPts val="0"/>
              </a:spcBef>
            </a:pPr>
            <a:r>
              <a:rPr sz="2000" spc="-3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sz="20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1</a:t>
            </a:r>
            <a:endParaRPr lang="en-US" altLang="en-US" sz="2000" dirty="0"/>
          </a:p>
        </p:txBody>
      </p:sp>
      <p:sp>
        <p:nvSpPr>
          <p:cNvPr id="30" name="textbox 30"/>
          <p:cNvSpPr/>
          <p:nvPr/>
        </p:nvSpPr>
        <p:spPr>
          <a:xfrm>
            <a:off x="11947220" y="6582714"/>
            <a:ext cx="99694" cy="158750"/>
          </a:xfrm>
          <a:prstGeom prst="rect">
            <a:avLst/>
          </a:prstGeom>
        </p:spPr>
        <p:txBody>
          <a:bodyPr vert="horz" wrap="square" lIns="0" tIns="0" rIns="0" bIns="0"/>
          <a:lstStyle/>
          <a:p>
            <a:pPr algn="l" rtl="0" eaLnBrk="0">
              <a:lnSpc>
                <a:spcPct val="81000"/>
              </a:lnSpc>
            </a:pPr>
            <a:endParaRPr lang="en-US" altLang="en-US" sz="100" dirty="0"/>
          </a:p>
          <a:p>
            <a:pPr marL="12700" algn="l" rtl="0" eaLnBrk="0">
              <a:lnSpc>
                <a:spcPct val="73000"/>
              </a:lnSpc>
            </a:pPr>
            <a:r>
              <a:rPr sz="1200" spc="0" dirty="0">
                <a:solidFill>
                  <a:srgbClr val="898989">
                    <a:alpha val="100000"/>
                  </a:srgbClr>
                </a:solidFill>
                <a:latin typeface="Calibri" panose="020F0502020204030204"/>
                <a:ea typeface="Calibri" panose="020F0502020204030204"/>
                <a:cs typeface="Calibri" panose="020F0502020204030204"/>
              </a:rPr>
              <a:t>4</a:t>
            </a:r>
            <a:endParaRPr lang="en-US" altLang="en-US" sz="1200" dirty="0"/>
          </a:p>
        </p:txBody>
      </p:sp>
      <p:sp>
        <p:nvSpPr>
          <p:cNvPr id="173" name="textbox 173"/>
          <p:cNvSpPr/>
          <p:nvPr>
            <p:custDataLst>
              <p:tags r:id="rId1"/>
            </p:custDataLst>
          </p:nvPr>
        </p:nvSpPr>
        <p:spPr>
          <a:xfrm>
            <a:off x="0" y="725423"/>
            <a:ext cx="12172315" cy="579755"/>
          </a:xfrm>
          <a:prstGeom prst="rect">
            <a:avLst/>
          </a:prstGeom>
          <a:solidFill>
            <a:srgbClr val="00BE9C"/>
          </a:solidFill>
        </p:spPr>
        <p:txBody>
          <a:bodyPr vert="horz" wrap="square" lIns="0" tIns="0" rIns="0" bIns="0"/>
          <a:p>
            <a:pPr algn="ctr" rtl="0" eaLnBrk="0">
              <a:lnSpc>
                <a:spcPct val="115000"/>
              </a:lnSpc>
            </a:pPr>
            <a:r>
              <a:rPr sz="3200" b="1" dirty="0">
                <a:solidFill>
                  <a:schemeClr val="bg1"/>
                </a:solidFill>
                <a:latin typeface="宋体" panose="02010600030101010101" pitchFamily="2" charset="-122"/>
                <a:ea typeface="宋体" panose="02010600030101010101" pitchFamily="2" charset="-122"/>
              </a:rPr>
              <a:t>前沿的VPN技术</a:t>
            </a:r>
            <a:endParaRPr sz="3200" b="1" dirty="0">
              <a:solidFill>
                <a:schemeClr val="bg1"/>
              </a:solidFill>
              <a:latin typeface="宋体" panose="02010600030101010101" pitchFamily="2" charset="-122"/>
              <a:ea typeface="宋体" panose="02010600030101010101" pitchFamily="2" charset="-122"/>
            </a:endParaRPr>
          </a:p>
        </p:txBody>
      </p:sp>
      <p:sp>
        <p:nvSpPr>
          <p:cNvPr id="3" name="文本框 2"/>
          <p:cNvSpPr txBox="1"/>
          <p:nvPr/>
        </p:nvSpPr>
        <p:spPr>
          <a:xfrm>
            <a:off x="965835" y="1907540"/>
            <a:ext cx="9978390" cy="3415030"/>
          </a:xfrm>
          <a:prstGeom prst="rect">
            <a:avLst/>
          </a:prstGeom>
          <a:noFill/>
        </p:spPr>
        <p:txBody>
          <a:bodyPr wrap="square" rtlCol="0">
            <a:spAutoFit/>
          </a:bodyPr>
          <a:p>
            <a:pPr marL="285750" indent="-285750" fontAlgn="auto">
              <a:lnSpc>
                <a:spcPct val="200000"/>
              </a:lnSpc>
              <a:buFont typeface="Arial" panose="020B0604020202020204" pitchFamily="34" charset="0"/>
              <a:buChar char="•"/>
            </a:pPr>
            <a:r>
              <a:rPr lang="zh-CN" altLang="en-US">
                <a:latin typeface="宋体" panose="02010600030101010101" pitchFamily="2" charset="-122"/>
                <a:ea typeface="宋体" panose="02010600030101010101" pitchFamily="2" charset="-122"/>
              </a:rPr>
              <a:t>SD-WAN（软件定义广域网）：SD-WAN结合了VPN和广域网（WAN）的功能，提供更灵活、智能和可靠的连接。它使用软件定义的方式管理和优化网络连接，提供更好的性能和用户体验。</a:t>
            </a:r>
            <a:endParaRPr lang="zh-CN" altLang="en-US">
              <a:latin typeface="宋体" panose="02010600030101010101" pitchFamily="2" charset="-122"/>
              <a:ea typeface="宋体" panose="02010600030101010101" pitchFamily="2" charset="-122"/>
            </a:endParaRPr>
          </a:p>
          <a:p>
            <a:pPr marL="285750" indent="-285750" fontAlgn="auto">
              <a:lnSpc>
                <a:spcPct val="200000"/>
              </a:lnSpc>
              <a:buFont typeface="Arial" panose="020B0604020202020204" pitchFamily="34" charset="0"/>
              <a:buChar char="•"/>
            </a:pPr>
            <a:r>
              <a:rPr lang="zh-CN" altLang="en-US">
                <a:latin typeface="宋体" panose="02010600030101010101" pitchFamily="2" charset="-122"/>
                <a:ea typeface="宋体" panose="02010600030101010101" pitchFamily="2" charset="-122"/>
              </a:rPr>
              <a:t>WireGuard：WireGuard是一种新兴的VPN协议，被认为比传统的VPN协议更快、更简单和更安全。它基于现代密码学原理，并具有较低的资源消耗。</a:t>
            </a:r>
            <a:endParaRPr lang="zh-CN" altLang="en-US">
              <a:latin typeface="宋体" panose="02010600030101010101" pitchFamily="2" charset="-122"/>
              <a:ea typeface="宋体" panose="02010600030101010101" pitchFamily="2" charset="-122"/>
            </a:endParaRPr>
          </a:p>
          <a:p>
            <a:pPr marL="285750" indent="-285750" fontAlgn="auto">
              <a:lnSpc>
                <a:spcPct val="200000"/>
              </a:lnSpc>
              <a:buFont typeface="Arial" panose="020B0604020202020204" pitchFamily="34" charset="0"/>
              <a:buChar char="•"/>
            </a:pPr>
            <a:r>
              <a:rPr lang="zh-CN" altLang="en-US">
                <a:latin typeface="宋体" panose="02010600030101010101" pitchFamily="2" charset="-122"/>
                <a:ea typeface="宋体" panose="02010600030101010101" pitchFamily="2" charset="-122"/>
              </a:rPr>
              <a:t>双重VPN：双重VPN（Double VPN）是一种将流量通过多个VPN服务器进行级联传输的技术。它增加了数据的安全性和匿名性。</a:t>
            </a:r>
            <a:endParaRPr lang="zh-CN" altLang="en-US">
              <a:latin typeface="宋体" panose="02010600030101010101" pitchFamily="2" charset="-122"/>
              <a:ea typeface="宋体" panose="02010600030101010101" pitchFamily="2" charset="-12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9" name="picture 519"/>
          <p:cNvPicPr>
            <a:picLocks noChangeAspect="1"/>
          </p:cNvPicPr>
          <p:nvPr/>
        </p:nvPicPr>
        <p:blipFill>
          <a:blip r:embed="rId1"/>
          <a:stretch>
            <a:fillRect/>
          </a:stretch>
        </p:blipFill>
        <p:spPr>
          <a:xfrm rot="21600000">
            <a:off x="0" y="0"/>
            <a:ext cx="12192000" cy="6857999"/>
          </a:xfrm>
          <a:prstGeom prst="rect">
            <a:avLst/>
          </a:prstGeom>
        </p:spPr>
      </p:pic>
      <p:sp>
        <p:nvSpPr>
          <p:cNvPr id="520" name="textbox 520"/>
          <p:cNvSpPr/>
          <p:nvPr/>
        </p:nvSpPr>
        <p:spPr>
          <a:xfrm>
            <a:off x="2945130" y="2742565"/>
            <a:ext cx="6301740" cy="1122045"/>
          </a:xfrm>
          <a:prstGeom prst="rect">
            <a:avLst/>
          </a:prstGeom>
        </p:spPr>
        <p:txBody>
          <a:bodyPr vert="horz" wrap="square" lIns="0" tIns="0" rIns="0" bIns="0"/>
          <a:lstStyle/>
          <a:p>
            <a:pPr algn="ctr" rtl="0" eaLnBrk="0">
              <a:lnSpc>
                <a:spcPct val="104000"/>
              </a:lnSpc>
            </a:pPr>
            <a:endParaRPr lang="en-US" altLang="en-US" sz="100" dirty="0"/>
          </a:p>
          <a:p>
            <a:pPr algn="ctr" rtl="0" eaLnBrk="0">
              <a:lnSpc>
                <a:spcPct val="107000"/>
              </a:lnSpc>
            </a:pPr>
            <a:r>
              <a:rPr lang="en-US" sz="4400" spc="20" dirty="0">
                <a:ln w="1270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VPN</a:t>
            </a:r>
            <a:r>
              <a:rPr lang="zh-CN" altLang="en-US" sz="4400" spc="20" dirty="0">
                <a:ln w="12700" cap="flat" cmpd="sng">
                  <a:solidFill>
                    <a:srgbClr val="FFFFFF">
                      <a:alpha val="100000"/>
                    </a:srgbClr>
                  </a:solidFill>
                  <a:prstDash val="solid"/>
                  <a:miter lim="0"/>
                </a:ln>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技术与远程访问安全</a:t>
            </a:r>
            <a:endParaRPr lang="en-US" altLang="en-US" sz="4400" dirty="0"/>
          </a:p>
          <a:p>
            <a:pPr algn="ctr" rtl="0" eaLnBrk="0">
              <a:lnSpc>
                <a:spcPct val="107000"/>
              </a:lnSpc>
            </a:pPr>
            <a:r>
              <a:rPr lang="en-US" altLang="en-US" sz="1800" dirty="0">
                <a:solidFill>
                  <a:schemeClr val="bg1"/>
                </a:solidFill>
              </a:rPr>
              <a:t>VPN technology and remote access security</a:t>
            </a:r>
            <a:endParaRPr lang="en-US" altLang="en-US" sz="1800" dirty="0">
              <a:solidFill>
                <a:schemeClr val="bg1"/>
              </a:solidFill>
            </a:endParaRPr>
          </a:p>
        </p:txBody>
      </p:sp>
      <p:pic>
        <p:nvPicPr>
          <p:cNvPr id="521" name="picture 521"/>
          <p:cNvPicPr>
            <a:picLocks noChangeAspect="1"/>
          </p:cNvPicPr>
          <p:nvPr/>
        </p:nvPicPr>
        <p:blipFill>
          <a:blip r:embed="rId2"/>
          <a:stretch>
            <a:fillRect/>
          </a:stretch>
        </p:blipFill>
        <p:spPr>
          <a:xfrm rot="21600000">
            <a:off x="0" y="0"/>
            <a:ext cx="1328927" cy="1421891"/>
          </a:xfrm>
          <a:prstGeom prst="rect">
            <a:avLst/>
          </a:prstGeom>
        </p:spPr>
      </p:pic>
      <p:sp>
        <p:nvSpPr>
          <p:cNvPr id="522" name="path"/>
          <p:cNvSpPr/>
          <p:nvPr/>
        </p:nvSpPr>
        <p:spPr>
          <a:xfrm>
            <a:off x="3456432" y="4119371"/>
            <a:ext cx="5234559" cy="6096"/>
          </a:xfrm>
          <a:custGeom>
            <a:avLst/>
            <a:gdLst/>
            <a:ahLst/>
            <a:cxnLst/>
            <a:rect l="0" t="0" r="0" b="0"/>
            <a:pathLst>
              <a:path w="8243" h="9">
                <a:moveTo>
                  <a:pt x="0" y="4"/>
                </a:moveTo>
                <a:lnTo>
                  <a:pt x="8243" y="4"/>
                </a:lnTo>
              </a:path>
            </a:pathLst>
          </a:custGeom>
          <a:noFill/>
          <a:ln w="6096" cap="flat">
            <a:solidFill>
              <a:srgbClr val="FFFFFF">
                <a:alpha val="100000"/>
              </a:srgbClr>
            </a:solidFill>
            <a:prstDash val="solid"/>
            <a:miter lim="1000000"/>
          </a:ln>
        </p:spPr>
        <p:txBody>
          <a:bodyPr rtlCol="0"/>
          <a:lstStyle/>
          <a:p>
            <a:pPr algn="ctr"/>
            <a:endParaRPr lang="zh-CN" altLang="en-US"/>
          </a:p>
        </p:txBody>
      </p:sp>
      <p:sp>
        <p:nvSpPr>
          <p:cNvPr id="523" name="path"/>
          <p:cNvSpPr/>
          <p:nvPr/>
        </p:nvSpPr>
        <p:spPr>
          <a:xfrm>
            <a:off x="3456432" y="2482596"/>
            <a:ext cx="5234559" cy="6095"/>
          </a:xfrm>
          <a:custGeom>
            <a:avLst/>
            <a:gdLst/>
            <a:ahLst/>
            <a:cxnLst/>
            <a:rect l="0" t="0" r="0" b="0"/>
            <a:pathLst>
              <a:path w="8243" h="9">
                <a:moveTo>
                  <a:pt x="0" y="4"/>
                </a:moveTo>
                <a:lnTo>
                  <a:pt x="8243" y="4"/>
                </a:lnTo>
              </a:path>
            </a:pathLst>
          </a:custGeom>
          <a:noFill/>
          <a:ln w="6096" cap="flat">
            <a:solidFill>
              <a:srgbClr val="FFFFFF">
                <a:alpha val="100000"/>
              </a:srgbClr>
            </a:solidFill>
            <a:prstDash val="solid"/>
            <a:miter lim="1000000"/>
          </a:ln>
        </p:spPr>
        <p:txBody>
          <a:bodyPr rtlCol="0"/>
          <a:lstStyle/>
          <a:p>
            <a:pPr algn="ctr"/>
            <a:endParaRPr lang="zh-CN" altLang="en-US"/>
          </a:p>
        </p:txBody>
      </p:sp>
      <p:sp>
        <p:nvSpPr>
          <p:cNvPr id="4" name="textbox 3"/>
          <p:cNvSpPr/>
          <p:nvPr>
            <p:custDataLst>
              <p:tags r:id="rId3"/>
            </p:custDataLst>
          </p:nvPr>
        </p:nvSpPr>
        <p:spPr>
          <a:xfrm>
            <a:off x="4025900" y="4807585"/>
            <a:ext cx="4140200" cy="334645"/>
          </a:xfrm>
          <a:prstGeom prst="rect">
            <a:avLst/>
          </a:prstGeom>
        </p:spPr>
        <p:txBody>
          <a:bodyPr vert="horz" wrap="square" lIns="0" tIns="0" rIns="0" bIns="0"/>
          <a:p>
            <a:pPr algn="l" rtl="0" eaLnBrk="0">
              <a:lnSpc>
                <a:spcPct val="82000"/>
              </a:lnSpc>
            </a:pPr>
            <a:endParaRPr lang="en-US" altLang="en-US" sz="100" dirty="0"/>
          </a:p>
          <a:p>
            <a:pPr marL="252730" algn="l" rtl="0" eaLnBrk="0">
              <a:lnSpc>
                <a:spcPct val="89000"/>
              </a:lnSpc>
            </a:pPr>
            <a:r>
              <a:rPr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rPr>
              <a:t>东南</a:t>
            </a:r>
            <a:r>
              <a:rPr sz="2000" spc="0" dirty="0">
                <a:solidFill>
                  <a:srgbClr val="FFFFFF">
                    <a:alpha val="100000"/>
                  </a:srgbClr>
                </a:solidFill>
                <a:latin typeface="微软雅黑" panose="020B0503020204020204" charset="-122"/>
                <a:ea typeface="微软雅黑" panose="020B0503020204020204" charset="-122"/>
                <a:cs typeface="微软雅黑" panose="020B0503020204020204" charset="-122"/>
              </a:rPr>
              <a:t>大学 计算机科学与工程学院</a:t>
            </a:r>
            <a:endParaRPr lang="zh-CN" altLang="en-US"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endParaRPr>
          </a:p>
        </p:txBody>
      </p:sp>
      <p:grpSp>
        <p:nvGrpSpPr>
          <p:cNvPr id="17" name="组合 16"/>
          <p:cNvGrpSpPr/>
          <p:nvPr/>
        </p:nvGrpSpPr>
        <p:grpSpPr>
          <a:xfrm>
            <a:off x="3211830" y="5208270"/>
            <a:ext cx="5760720" cy="720090"/>
            <a:chOff x="2829" y="6089"/>
            <a:chExt cx="9072" cy="1134"/>
          </a:xfrm>
        </p:grpSpPr>
        <p:sp>
          <p:nvSpPr>
            <p:cNvPr id="13" name="文本框 12"/>
            <p:cNvSpPr txBox="1"/>
            <p:nvPr>
              <p:custDataLst>
                <p:tags r:id="rId4"/>
              </p:custDataLst>
            </p:nvPr>
          </p:nvSpPr>
          <p:spPr>
            <a:xfrm>
              <a:off x="2829" y="6089"/>
              <a:ext cx="2268" cy="1134"/>
            </a:xfrm>
            <a:prstGeom prst="rect">
              <a:avLst/>
            </a:prstGeom>
            <a:noFill/>
          </p:spPr>
          <p:txBody>
            <a:bodyPr wrap="square" rtlCol="0" anchor="t">
              <a:noAutofit/>
            </a:bodyPr>
            <a:p>
              <a:pPr algn="ctr"/>
              <a:r>
                <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黄锦峰</a:t>
              </a:r>
              <a:endPar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a:p>
              <a:pPr algn="ctr"/>
              <a:r>
                <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09020334</a:t>
              </a:r>
              <a:endPar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p:txBody>
        </p:sp>
        <p:sp>
          <p:nvSpPr>
            <p:cNvPr id="14" name="文本框 13"/>
            <p:cNvSpPr txBox="1"/>
            <p:nvPr>
              <p:custDataLst>
                <p:tags r:id="rId5"/>
              </p:custDataLst>
            </p:nvPr>
          </p:nvSpPr>
          <p:spPr>
            <a:xfrm>
              <a:off x="5097" y="6089"/>
              <a:ext cx="2268" cy="1134"/>
            </a:xfrm>
            <a:prstGeom prst="rect">
              <a:avLst/>
            </a:prstGeom>
            <a:noFill/>
          </p:spPr>
          <p:txBody>
            <a:bodyPr wrap="square" rtlCol="0" anchor="t">
              <a:noAutofit/>
            </a:bodyPr>
            <a:p>
              <a:pPr algn="ctr"/>
              <a:r>
                <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吴紫晗</a:t>
              </a:r>
              <a:endPar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a:p>
              <a:pPr algn="ctr"/>
              <a:r>
                <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09020306</a:t>
              </a:r>
              <a:endPar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p:txBody>
        </p:sp>
        <p:sp>
          <p:nvSpPr>
            <p:cNvPr id="15" name="文本框 14"/>
            <p:cNvSpPr txBox="1"/>
            <p:nvPr>
              <p:custDataLst>
                <p:tags r:id="rId6"/>
              </p:custDataLst>
            </p:nvPr>
          </p:nvSpPr>
          <p:spPr>
            <a:xfrm>
              <a:off x="7365" y="6089"/>
              <a:ext cx="2268" cy="1134"/>
            </a:xfrm>
            <a:prstGeom prst="rect">
              <a:avLst/>
            </a:prstGeom>
            <a:noFill/>
          </p:spPr>
          <p:txBody>
            <a:bodyPr wrap="square" rtlCol="0" anchor="t">
              <a:noAutofit/>
            </a:bodyPr>
            <a:p>
              <a:pPr algn="ctr"/>
              <a:r>
                <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刘华磊</a:t>
              </a:r>
              <a:endPar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a:p>
              <a:pPr algn="ctr"/>
              <a:r>
                <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09020314</a:t>
              </a:r>
              <a:endPar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p:txBody>
        </p:sp>
        <p:sp>
          <p:nvSpPr>
            <p:cNvPr id="16" name="文本框 15"/>
            <p:cNvSpPr txBox="1"/>
            <p:nvPr>
              <p:custDataLst>
                <p:tags r:id="rId7"/>
              </p:custDataLst>
            </p:nvPr>
          </p:nvSpPr>
          <p:spPr>
            <a:xfrm>
              <a:off x="9633" y="6089"/>
              <a:ext cx="2268" cy="1134"/>
            </a:xfrm>
            <a:prstGeom prst="rect">
              <a:avLst/>
            </a:prstGeom>
            <a:noFill/>
          </p:spPr>
          <p:txBody>
            <a:bodyPr wrap="square" rtlCol="0" anchor="t">
              <a:noAutofit/>
            </a:bodyPr>
            <a:p>
              <a:pPr algn="ctr"/>
              <a:r>
                <a:rPr lang="zh-CN" altLang="en-US"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庞汛钦</a:t>
              </a:r>
              <a:endParaRPr 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a:p>
              <a:pPr algn="ctr"/>
              <a:r>
                <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rPr>
                <a:t>71120234</a:t>
              </a:r>
              <a:endParaRPr lang="en-US" altLang="zh-CN" sz="2000" spc="10" dirty="0">
                <a:solidFill>
                  <a:srgbClr val="FFFFFF">
                    <a:alpha val="100000"/>
                  </a:srgbClr>
                </a:solidFill>
                <a:latin typeface="微软雅黑" panose="020B0503020204020204" charset="-122"/>
                <a:ea typeface="微软雅黑" panose="020B0503020204020204" charset="-122"/>
                <a:cs typeface="微软雅黑" panose="020B0503020204020204" charset="-122"/>
                <a:sym typeface="+mn-ea"/>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
          <p:cNvSpPr/>
          <p:nvPr/>
        </p:nvSpPr>
        <p:spPr>
          <a:xfrm>
            <a:off x="2596895" y="344424"/>
            <a:ext cx="9216008"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28" name="textbox 28"/>
          <p:cNvSpPr/>
          <p:nvPr/>
        </p:nvSpPr>
        <p:spPr>
          <a:xfrm>
            <a:off x="530352" y="158496"/>
            <a:ext cx="3716020" cy="426719"/>
          </a:xfrm>
          <a:prstGeom prst="rect">
            <a:avLst/>
          </a:prstGeom>
          <a:solidFill>
            <a:srgbClr val="FFFFFF"/>
          </a:solidFill>
        </p:spPr>
        <p:txBody>
          <a:bodyPr vert="horz" wrap="square" lIns="0" tIns="0" rIns="0" bIns="0"/>
          <a:lstStyle/>
          <a:p>
            <a:pPr algn="l" rtl="0" eaLnBrk="0">
              <a:lnSpc>
                <a:spcPct val="117000"/>
              </a:lnSpc>
            </a:pPr>
            <a:endParaRPr lang="en-US" altLang="en-US" sz="300" dirty="0"/>
          </a:p>
          <a:p>
            <a:pPr marL="117475" algn="l" rtl="0" eaLnBrk="0">
              <a:lnSpc>
                <a:spcPts val="2590"/>
              </a:lnSpc>
              <a:spcBef>
                <a:spcPts val="5"/>
              </a:spcBef>
            </a:pP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Introduction</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t</a:t>
            </a:r>
            <a:r>
              <a:rPr sz="20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o</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VPN</a:t>
            </a:r>
            <a:endPar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29" name="textbox 29"/>
          <p:cNvSpPr/>
          <p:nvPr/>
        </p:nvSpPr>
        <p:spPr>
          <a:xfrm>
            <a:off x="147828" y="163068"/>
            <a:ext cx="375284" cy="426719"/>
          </a:xfrm>
          <a:prstGeom prst="rect">
            <a:avLst/>
          </a:prstGeom>
          <a:solidFill>
            <a:srgbClr val="00BE9C"/>
          </a:solidFill>
        </p:spPr>
        <p:txBody>
          <a:bodyPr vert="horz" wrap="square" lIns="0" tIns="0" rIns="0" bIns="0"/>
          <a:lstStyle/>
          <a:p>
            <a:pPr algn="l" rtl="0" eaLnBrk="0">
              <a:lnSpc>
                <a:spcPct val="107000"/>
              </a:lnSpc>
            </a:pPr>
            <a:endParaRPr lang="en-US" altLang="en-US" sz="400" dirty="0"/>
          </a:p>
          <a:p>
            <a:pPr marL="59055" algn="l" rtl="0" eaLnBrk="0">
              <a:lnSpc>
                <a:spcPct val="84000"/>
              </a:lnSpc>
              <a:spcBef>
                <a:spcPts val="0"/>
              </a:spcBef>
            </a:pPr>
            <a:r>
              <a:rPr sz="2000" spc="-3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sz="20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1</a:t>
            </a:r>
            <a:endParaRPr lang="en-US" altLang="en-US" sz="2000" dirty="0"/>
          </a:p>
        </p:txBody>
      </p:sp>
      <p:sp>
        <p:nvSpPr>
          <p:cNvPr id="30" name="textbox 30"/>
          <p:cNvSpPr/>
          <p:nvPr/>
        </p:nvSpPr>
        <p:spPr>
          <a:xfrm>
            <a:off x="11947220" y="6582714"/>
            <a:ext cx="99694" cy="158750"/>
          </a:xfrm>
          <a:prstGeom prst="rect">
            <a:avLst/>
          </a:prstGeom>
        </p:spPr>
        <p:txBody>
          <a:bodyPr vert="horz" wrap="square" lIns="0" tIns="0" rIns="0" bIns="0"/>
          <a:lstStyle/>
          <a:p>
            <a:pPr algn="l" rtl="0" eaLnBrk="0">
              <a:lnSpc>
                <a:spcPct val="81000"/>
              </a:lnSpc>
            </a:pPr>
            <a:endParaRPr lang="en-US" altLang="en-US" sz="100" dirty="0"/>
          </a:p>
          <a:p>
            <a:pPr marL="12700" algn="l" rtl="0" eaLnBrk="0">
              <a:lnSpc>
                <a:spcPct val="73000"/>
              </a:lnSpc>
            </a:pPr>
            <a:r>
              <a:rPr sz="1200" spc="0" dirty="0">
                <a:solidFill>
                  <a:srgbClr val="898989">
                    <a:alpha val="100000"/>
                  </a:srgbClr>
                </a:solidFill>
                <a:latin typeface="Calibri" panose="020F0502020204030204"/>
                <a:ea typeface="Calibri" panose="020F0502020204030204"/>
                <a:cs typeface="Calibri" panose="020F0502020204030204"/>
              </a:rPr>
              <a:t>4</a:t>
            </a:r>
            <a:endParaRPr lang="en-US" altLang="en-US" sz="1200" dirty="0"/>
          </a:p>
        </p:txBody>
      </p:sp>
      <p:sp>
        <p:nvSpPr>
          <p:cNvPr id="173" name="textbox 173"/>
          <p:cNvSpPr/>
          <p:nvPr>
            <p:custDataLst>
              <p:tags r:id="rId1"/>
            </p:custDataLst>
          </p:nvPr>
        </p:nvSpPr>
        <p:spPr>
          <a:xfrm>
            <a:off x="0" y="725423"/>
            <a:ext cx="12172315" cy="579755"/>
          </a:xfrm>
          <a:prstGeom prst="rect">
            <a:avLst/>
          </a:prstGeom>
          <a:solidFill>
            <a:srgbClr val="00BE9C"/>
          </a:solidFill>
        </p:spPr>
        <p:txBody>
          <a:bodyPr vert="horz" wrap="square" lIns="0" tIns="0" rIns="0" bIns="0"/>
          <a:p>
            <a:pPr algn="ctr" rtl="0" eaLnBrk="0">
              <a:lnSpc>
                <a:spcPct val="115000"/>
              </a:lnSpc>
            </a:pPr>
            <a:r>
              <a:rPr lang="zh-CN" altLang="en-US" sz="3200" b="1" dirty="0">
                <a:solidFill>
                  <a:schemeClr val="bg1"/>
                </a:solidFill>
                <a:latin typeface="宋体" panose="02010600030101010101" pitchFamily="2" charset="-122"/>
                <a:ea typeface="宋体" panose="02010600030101010101" pitchFamily="2" charset="-122"/>
              </a:rPr>
              <a:t>为什么需要</a:t>
            </a:r>
            <a:r>
              <a:rPr lang="en-US" altLang="zh-CN" sz="3200" b="1" dirty="0">
                <a:solidFill>
                  <a:schemeClr val="bg1"/>
                </a:solidFill>
                <a:latin typeface="宋体" panose="02010600030101010101" pitchFamily="2" charset="-122"/>
                <a:ea typeface="宋体" panose="02010600030101010101" pitchFamily="2" charset="-122"/>
              </a:rPr>
              <a:t>VPN</a:t>
            </a:r>
            <a:endParaRPr lang="en-US" altLang="zh-CN" sz="3200" b="1" dirty="0">
              <a:solidFill>
                <a:schemeClr val="bg1"/>
              </a:solidFill>
              <a:latin typeface="宋体" panose="02010600030101010101" pitchFamily="2" charset="-122"/>
              <a:ea typeface="宋体" panose="02010600030101010101" pitchFamily="2" charset="-122"/>
            </a:endParaRPr>
          </a:p>
        </p:txBody>
      </p:sp>
      <p:pic>
        <p:nvPicPr>
          <p:cNvPr id="911984761" name="图片 1"/>
          <p:cNvPicPr>
            <a:picLocks noChangeAspect="1"/>
          </p:cNvPicPr>
          <p:nvPr>
            <p:custDataLst>
              <p:tags r:id="rId2"/>
            </p:custDataLst>
          </p:nvPr>
        </p:nvPicPr>
        <p:blipFill>
          <a:blip r:embed="rId3"/>
          <a:stretch>
            <a:fillRect/>
          </a:stretch>
        </p:blipFill>
        <p:spPr>
          <a:xfrm>
            <a:off x="2858135" y="1621790"/>
            <a:ext cx="6858000" cy="4389755"/>
          </a:xfrm>
          <a:prstGeom prst="rect">
            <a:avLst/>
          </a:prstGeom>
        </p:spPr>
      </p:pic>
      <p:sp>
        <p:nvSpPr>
          <p:cNvPr id="3" name="文本框 2"/>
          <p:cNvSpPr txBox="1"/>
          <p:nvPr/>
        </p:nvSpPr>
        <p:spPr>
          <a:xfrm>
            <a:off x="1986915" y="6011545"/>
            <a:ext cx="8599805" cy="506730"/>
          </a:xfrm>
          <a:prstGeom prst="rect">
            <a:avLst/>
          </a:prstGeom>
          <a:noFill/>
        </p:spPr>
        <p:txBody>
          <a:bodyPr wrap="square" rtlCol="0">
            <a:spAutoFit/>
          </a:bodyPr>
          <a:p>
            <a:pPr indent="0" fontAlgn="auto">
              <a:lnSpc>
                <a:spcPct val="150000"/>
              </a:lnSpc>
            </a:pPr>
            <a:r>
              <a:rPr lang="zh-CN" altLang="en-US">
                <a:latin typeface="宋体" panose="02010600030101010101" pitchFamily="2" charset="-122"/>
                <a:ea typeface="宋体" panose="02010600030101010101" pitchFamily="2" charset="-122"/>
              </a:rPr>
              <a:t>虚拟专用网络是为了能在公共基础设施之上提供企业的私有网络服务而提出的。</a:t>
            </a:r>
            <a:endParaRPr lang="zh-CN" altLang="en-US">
              <a:latin typeface="宋体" panose="02010600030101010101" pitchFamily="2" charset="-122"/>
              <a:ea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
          <p:cNvSpPr/>
          <p:nvPr/>
        </p:nvSpPr>
        <p:spPr>
          <a:xfrm>
            <a:off x="2596895" y="344424"/>
            <a:ext cx="9216008"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28" name="textbox 28"/>
          <p:cNvSpPr/>
          <p:nvPr/>
        </p:nvSpPr>
        <p:spPr>
          <a:xfrm>
            <a:off x="530352" y="158496"/>
            <a:ext cx="3716020" cy="426719"/>
          </a:xfrm>
          <a:prstGeom prst="rect">
            <a:avLst/>
          </a:prstGeom>
          <a:solidFill>
            <a:srgbClr val="FFFFFF"/>
          </a:solidFill>
        </p:spPr>
        <p:txBody>
          <a:bodyPr vert="horz" wrap="square" lIns="0" tIns="0" rIns="0" bIns="0"/>
          <a:lstStyle/>
          <a:p>
            <a:pPr algn="l" rtl="0" eaLnBrk="0">
              <a:lnSpc>
                <a:spcPct val="117000"/>
              </a:lnSpc>
            </a:pPr>
            <a:endParaRPr lang="en-US" altLang="en-US" sz="300" dirty="0"/>
          </a:p>
          <a:p>
            <a:pPr marL="117475" algn="l" rtl="0" eaLnBrk="0">
              <a:lnSpc>
                <a:spcPts val="2590"/>
              </a:lnSpc>
              <a:spcBef>
                <a:spcPts val="5"/>
              </a:spcBef>
            </a:pP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Introduction</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t</a:t>
            </a:r>
            <a:r>
              <a:rPr sz="20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o</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VPN</a:t>
            </a:r>
            <a:endPar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29" name="textbox 29"/>
          <p:cNvSpPr/>
          <p:nvPr/>
        </p:nvSpPr>
        <p:spPr>
          <a:xfrm>
            <a:off x="147828" y="163068"/>
            <a:ext cx="375284" cy="426719"/>
          </a:xfrm>
          <a:prstGeom prst="rect">
            <a:avLst/>
          </a:prstGeom>
          <a:solidFill>
            <a:srgbClr val="00BE9C"/>
          </a:solidFill>
        </p:spPr>
        <p:txBody>
          <a:bodyPr vert="horz" wrap="square" lIns="0" tIns="0" rIns="0" bIns="0"/>
          <a:lstStyle/>
          <a:p>
            <a:pPr algn="l" rtl="0" eaLnBrk="0">
              <a:lnSpc>
                <a:spcPct val="107000"/>
              </a:lnSpc>
            </a:pPr>
            <a:endParaRPr lang="en-US" altLang="en-US" sz="400" dirty="0"/>
          </a:p>
          <a:p>
            <a:pPr marL="59055" algn="l" rtl="0" eaLnBrk="0">
              <a:lnSpc>
                <a:spcPct val="84000"/>
              </a:lnSpc>
              <a:spcBef>
                <a:spcPts val="0"/>
              </a:spcBef>
            </a:pPr>
            <a:r>
              <a:rPr sz="2000" spc="-3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sz="20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1</a:t>
            </a:r>
            <a:endParaRPr lang="en-US" altLang="en-US" sz="2000" dirty="0"/>
          </a:p>
        </p:txBody>
      </p:sp>
      <p:sp>
        <p:nvSpPr>
          <p:cNvPr id="30" name="textbox 30"/>
          <p:cNvSpPr/>
          <p:nvPr/>
        </p:nvSpPr>
        <p:spPr>
          <a:xfrm>
            <a:off x="11947220" y="6582714"/>
            <a:ext cx="99694" cy="158750"/>
          </a:xfrm>
          <a:prstGeom prst="rect">
            <a:avLst/>
          </a:prstGeom>
        </p:spPr>
        <p:txBody>
          <a:bodyPr vert="horz" wrap="square" lIns="0" tIns="0" rIns="0" bIns="0"/>
          <a:lstStyle/>
          <a:p>
            <a:pPr algn="l" rtl="0" eaLnBrk="0">
              <a:lnSpc>
                <a:spcPct val="81000"/>
              </a:lnSpc>
            </a:pPr>
            <a:endParaRPr lang="en-US" altLang="en-US" sz="100" dirty="0"/>
          </a:p>
          <a:p>
            <a:pPr marL="12700" algn="l" rtl="0" eaLnBrk="0">
              <a:lnSpc>
                <a:spcPct val="73000"/>
              </a:lnSpc>
            </a:pPr>
            <a:r>
              <a:rPr sz="1200" spc="0" dirty="0">
                <a:solidFill>
                  <a:srgbClr val="898989">
                    <a:alpha val="100000"/>
                  </a:srgbClr>
                </a:solidFill>
                <a:latin typeface="Calibri" panose="020F0502020204030204"/>
                <a:ea typeface="Calibri" panose="020F0502020204030204"/>
                <a:cs typeface="Calibri" panose="020F0502020204030204"/>
              </a:rPr>
              <a:t>4</a:t>
            </a:r>
            <a:endParaRPr lang="en-US" altLang="en-US" sz="1200" dirty="0"/>
          </a:p>
        </p:txBody>
      </p:sp>
      <p:sp>
        <p:nvSpPr>
          <p:cNvPr id="173" name="textbox 173"/>
          <p:cNvSpPr/>
          <p:nvPr>
            <p:custDataLst>
              <p:tags r:id="rId1"/>
            </p:custDataLst>
          </p:nvPr>
        </p:nvSpPr>
        <p:spPr>
          <a:xfrm>
            <a:off x="0" y="725423"/>
            <a:ext cx="12172315" cy="579755"/>
          </a:xfrm>
          <a:prstGeom prst="rect">
            <a:avLst/>
          </a:prstGeom>
          <a:solidFill>
            <a:srgbClr val="00BE9C"/>
          </a:solidFill>
        </p:spPr>
        <p:txBody>
          <a:bodyPr vert="horz" wrap="square" lIns="0" tIns="0" rIns="0" bIns="0"/>
          <a:p>
            <a:pPr algn="ctr" rtl="0" eaLnBrk="0">
              <a:lnSpc>
                <a:spcPct val="115000"/>
              </a:lnSpc>
            </a:pPr>
            <a:r>
              <a:rPr sz="3200" b="1" dirty="0">
                <a:solidFill>
                  <a:schemeClr val="bg1"/>
                </a:solidFill>
                <a:latin typeface="宋体" panose="02010600030101010101" pitchFamily="2" charset="-122"/>
                <a:ea typeface="宋体" panose="02010600030101010101" pitchFamily="2" charset="-122"/>
              </a:rPr>
              <a:t>私有网络提供</a:t>
            </a:r>
            <a:r>
              <a:rPr lang="zh-CN" sz="3200" b="1" dirty="0">
                <a:solidFill>
                  <a:schemeClr val="bg1"/>
                </a:solidFill>
                <a:latin typeface="宋体" panose="02010600030101010101" pitchFamily="2" charset="-122"/>
                <a:ea typeface="宋体" panose="02010600030101010101" pitchFamily="2" charset="-122"/>
              </a:rPr>
              <a:t>的</a:t>
            </a:r>
            <a:r>
              <a:rPr sz="3200" b="1" dirty="0">
                <a:solidFill>
                  <a:schemeClr val="bg1"/>
                </a:solidFill>
                <a:latin typeface="宋体" panose="02010600030101010101" pitchFamily="2" charset="-122"/>
                <a:ea typeface="宋体" panose="02010600030101010101" pitchFamily="2" charset="-122"/>
              </a:rPr>
              <a:t>保护机制</a:t>
            </a:r>
            <a:endParaRPr sz="3200" b="1" dirty="0">
              <a:solidFill>
                <a:schemeClr val="bg1"/>
              </a:solidFill>
              <a:latin typeface="宋体" panose="02010600030101010101" pitchFamily="2" charset="-122"/>
              <a:ea typeface="宋体" panose="02010600030101010101" pitchFamily="2" charset="-122"/>
            </a:endParaRPr>
          </a:p>
        </p:txBody>
      </p:sp>
      <p:sp>
        <p:nvSpPr>
          <p:cNvPr id="3" name="文本框 2"/>
          <p:cNvSpPr txBox="1"/>
          <p:nvPr/>
        </p:nvSpPr>
        <p:spPr>
          <a:xfrm>
            <a:off x="1796415" y="2092960"/>
            <a:ext cx="8599805" cy="2999740"/>
          </a:xfrm>
          <a:prstGeom prst="rect">
            <a:avLst/>
          </a:prstGeom>
          <a:noFill/>
        </p:spPr>
        <p:txBody>
          <a:bodyPr wrap="square" rtlCol="0">
            <a:spAutoFit/>
          </a:bodyPr>
          <a:p>
            <a:pPr indent="0" fontAlgn="auto">
              <a:lnSpc>
                <a:spcPct val="150000"/>
              </a:lnSpc>
            </a:pPr>
            <a:r>
              <a:rPr lang="zh-CN" altLang="en-US">
                <a:latin typeface="宋体" panose="02010600030101010101" pitchFamily="2" charset="-122"/>
                <a:ea typeface="宋体" panose="02010600030101010101" pitchFamily="2" charset="-122"/>
              </a:rPr>
              <a:t>1.用户认证：因为家庭或企业有门锁或者门卫，他们的身份会被核实，所有使用私有网络的人已经被授权了</a:t>
            </a:r>
            <a:endParaRPr lang="zh-CN" altLang="en-US">
              <a:latin typeface="宋体" panose="02010600030101010101" pitchFamily="2" charset="-122"/>
              <a:ea typeface="宋体" panose="02010600030101010101" pitchFamily="2" charset="-122"/>
            </a:endParaRPr>
          </a:p>
          <a:p>
            <a:pPr indent="0" fontAlgn="auto">
              <a:lnSpc>
                <a:spcPct val="150000"/>
              </a:lnSpc>
            </a:pPr>
            <a:endParaRPr lang="zh-CN" altLang="en-US">
              <a:latin typeface="宋体" panose="02010600030101010101" pitchFamily="2" charset="-122"/>
              <a:ea typeface="宋体" panose="02010600030101010101" pitchFamily="2" charset="-122"/>
            </a:endParaRPr>
          </a:p>
          <a:p>
            <a:pPr indent="0" fontAlgn="auto">
              <a:lnSpc>
                <a:spcPct val="150000"/>
              </a:lnSpc>
            </a:pPr>
            <a:r>
              <a:rPr lang="zh-CN" altLang="en-US">
                <a:latin typeface="宋体" panose="02010600030101010101" pitchFamily="2" charset="-122"/>
                <a:ea typeface="宋体" panose="02010600030101010101" pitchFamily="2" charset="-122"/>
              </a:rPr>
              <a:t>2.内容保护：私有网络内部的通信内容外界不可见。只要有线物理通信介质是安全的或者使用加密的WIFI通信，这个保证就能实现。</a:t>
            </a:r>
            <a:endParaRPr lang="zh-CN" altLang="en-US">
              <a:latin typeface="宋体" panose="02010600030101010101" pitchFamily="2" charset="-122"/>
              <a:ea typeface="宋体" panose="02010600030101010101" pitchFamily="2" charset="-122"/>
            </a:endParaRPr>
          </a:p>
          <a:p>
            <a:pPr indent="0" fontAlgn="auto">
              <a:lnSpc>
                <a:spcPct val="150000"/>
              </a:lnSpc>
            </a:pPr>
            <a:endParaRPr lang="zh-CN" altLang="en-US">
              <a:latin typeface="宋体" panose="02010600030101010101" pitchFamily="2" charset="-122"/>
              <a:ea typeface="宋体" panose="02010600030101010101" pitchFamily="2" charset="-122"/>
            </a:endParaRPr>
          </a:p>
          <a:p>
            <a:pPr indent="0" fontAlgn="auto">
              <a:lnSpc>
                <a:spcPct val="150000"/>
              </a:lnSpc>
            </a:pPr>
            <a:r>
              <a:rPr lang="zh-CN" altLang="en-US">
                <a:latin typeface="宋体" panose="02010600030101010101" pitchFamily="2" charset="-122"/>
                <a:ea typeface="宋体" panose="02010600030101010101" pitchFamily="2" charset="-122"/>
              </a:rPr>
              <a:t>3.完整性保护：外部攻击者不能向私有网络内注入虚假数据，也不能篡改已有数据。</a:t>
            </a:r>
            <a:endParaRPr lang="zh-CN" altLang="en-US">
              <a:latin typeface="宋体" panose="02010600030101010101" pitchFamily="2" charset="-122"/>
              <a:ea typeface="宋体" panose="02010600030101010101"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
          <p:cNvSpPr/>
          <p:nvPr/>
        </p:nvSpPr>
        <p:spPr>
          <a:xfrm>
            <a:off x="2596895" y="344424"/>
            <a:ext cx="9216008"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28" name="textbox 28"/>
          <p:cNvSpPr/>
          <p:nvPr/>
        </p:nvSpPr>
        <p:spPr>
          <a:xfrm>
            <a:off x="530352" y="158496"/>
            <a:ext cx="3716020" cy="426719"/>
          </a:xfrm>
          <a:prstGeom prst="rect">
            <a:avLst/>
          </a:prstGeom>
          <a:solidFill>
            <a:srgbClr val="FFFFFF"/>
          </a:solidFill>
        </p:spPr>
        <p:txBody>
          <a:bodyPr vert="horz" wrap="square" lIns="0" tIns="0" rIns="0" bIns="0"/>
          <a:lstStyle/>
          <a:p>
            <a:pPr algn="l" rtl="0" eaLnBrk="0">
              <a:lnSpc>
                <a:spcPct val="117000"/>
              </a:lnSpc>
            </a:pPr>
            <a:endParaRPr lang="en-US" altLang="en-US" sz="300" dirty="0"/>
          </a:p>
          <a:p>
            <a:pPr marL="117475" algn="l" rtl="0" eaLnBrk="0">
              <a:lnSpc>
                <a:spcPts val="2590"/>
              </a:lnSpc>
              <a:spcBef>
                <a:spcPts val="5"/>
              </a:spcBef>
            </a:pP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Introduction</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t</a:t>
            </a:r>
            <a:r>
              <a:rPr sz="20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o</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VPN</a:t>
            </a:r>
            <a:endPar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29" name="textbox 29"/>
          <p:cNvSpPr/>
          <p:nvPr/>
        </p:nvSpPr>
        <p:spPr>
          <a:xfrm>
            <a:off x="147828" y="163068"/>
            <a:ext cx="375284" cy="426719"/>
          </a:xfrm>
          <a:prstGeom prst="rect">
            <a:avLst/>
          </a:prstGeom>
          <a:solidFill>
            <a:srgbClr val="00BE9C"/>
          </a:solidFill>
        </p:spPr>
        <p:txBody>
          <a:bodyPr vert="horz" wrap="square" lIns="0" tIns="0" rIns="0" bIns="0"/>
          <a:lstStyle/>
          <a:p>
            <a:pPr algn="l" rtl="0" eaLnBrk="0">
              <a:lnSpc>
                <a:spcPct val="107000"/>
              </a:lnSpc>
            </a:pPr>
            <a:endParaRPr lang="en-US" altLang="en-US" sz="400" dirty="0"/>
          </a:p>
          <a:p>
            <a:pPr marL="59055" algn="l" rtl="0" eaLnBrk="0">
              <a:lnSpc>
                <a:spcPct val="84000"/>
              </a:lnSpc>
              <a:spcBef>
                <a:spcPts val="0"/>
              </a:spcBef>
            </a:pPr>
            <a:r>
              <a:rPr sz="2000" spc="-3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sz="20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1</a:t>
            </a:r>
            <a:endParaRPr lang="en-US" altLang="en-US" sz="2000" dirty="0"/>
          </a:p>
        </p:txBody>
      </p:sp>
      <p:sp>
        <p:nvSpPr>
          <p:cNvPr id="30" name="textbox 30"/>
          <p:cNvSpPr/>
          <p:nvPr/>
        </p:nvSpPr>
        <p:spPr>
          <a:xfrm>
            <a:off x="11947220" y="6582714"/>
            <a:ext cx="99694" cy="158750"/>
          </a:xfrm>
          <a:prstGeom prst="rect">
            <a:avLst/>
          </a:prstGeom>
        </p:spPr>
        <p:txBody>
          <a:bodyPr vert="horz" wrap="square" lIns="0" tIns="0" rIns="0" bIns="0"/>
          <a:lstStyle/>
          <a:p>
            <a:pPr algn="l" rtl="0" eaLnBrk="0">
              <a:lnSpc>
                <a:spcPct val="81000"/>
              </a:lnSpc>
            </a:pPr>
            <a:endParaRPr lang="en-US" altLang="en-US" sz="100" dirty="0"/>
          </a:p>
          <a:p>
            <a:pPr marL="12700" algn="l" rtl="0" eaLnBrk="0">
              <a:lnSpc>
                <a:spcPct val="73000"/>
              </a:lnSpc>
            </a:pPr>
            <a:r>
              <a:rPr sz="1200" spc="0" dirty="0">
                <a:solidFill>
                  <a:srgbClr val="898989">
                    <a:alpha val="100000"/>
                  </a:srgbClr>
                </a:solidFill>
                <a:latin typeface="Calibri" panose="020F0502020204030204"/>
                <a:ea typeface="Calibri" panose="020F0502020204030204"/>
                <a:cs typeface="Calibri" panose="020F0502020204030204"/>
              </a:rPr>
              <a:t>4</a:t>
            </a:r>
            <a:endParaRPr lang="en-US" altLang="en-US" sz="1200" dirty="0"/>
          </a:p>
        </p:txBody>
      </p:sp>
      <p:sp>
        <p:nvSpPr>
          <p:cNvPr id="173" name="textbox 173"/>
          <p:cNvSpPr/>
          <p:nvPr>
            <p:custDataLst>
              <p:tags r:id="rId1"/>
            </p:custDataLst>
          </p:nvPr>
        </p:nvSpPr>
        <p:spPr>
          <a:xfrm>
            <a:off x="0" y="725423"/>
            <a:ext cx="12172315" cy="579755"/>
          </a:xfrm>
          <a:prstGeom prst="rect">
            <a:avLst/>
          </a:prstGeom>
          <a:solidFill>
            <a:srgbClr val="00BE9C"/>
          </a:solidFill>
        </p:spPr>
        <p:txBody>
          <a:bodyPr vert="horz" wrap="square" lIns="0" tIns="0" rIns="0" bIns="0"/>
          <a:p>
            <a:pPr algn="ctr" rtl="0" eaLnBrk="0">
              <a:lnSpc>
                <a:spcPct val="115000"/>
              </a:lnSpc>
            </a:pPr>
            <a:r>
              <a:rPr lang="en-US" sz="3200" b="1" dirty="0">
                <a:solidFill>
                  <a:schemeClr val="bg1"/>
                </a:solidFill>
                <a:latin typeface="宋体" panose="02010600030101010101" pitchFamily="2" charset="-122"/>
                <a:ea typeface="宋体" panose="02010600030101010101" pitchFamily="2" charset="-122"/>
              </a:rPr>
              <a:t>VPN</a:t>
            </a:r>
            <a:r>
              <a:rPr lang="zh-CN" altLang="en-US" sz="3200" b="1" dirty="0">
                <a:solidFill>
                  <a:schemeClr val="bg1"/>
                </a:solidFill>
                <a:latin typeface="宋体" panose="02010600030101010101" pitchFamily="2" charset="-122"/>
                <a:ea typeface="宋体" panose="02010600030101010101" pitchFamily="2" charset="-122"/>
              </a:rPr>
              <a:t>技术</a:t>
            </a:r>
            <a:r>
              <a:rPr lang="zh-CN" altLang="en-US" sz="3200" b="1" dirty="0">
                <a:solidFill>
                  <a:schemeClr val="bg1"/>
                </a:solidFill>
                <a:latin typeface="宋体" panose="02010600030101010101" pitchFamily="2" charset="-122"/>
                <a:ea typeface="宋体" panose="02010600030101010101" pitchFamily="2" charset="-122"/>
              </a:rPr>
              <a:t>类型</a:t>
            </a:r>
            <a:endParaRPr lang="zh-CN" altLang="en-US" sz="3200" b="1" dirty="0">
              <a:solidFill>
                <a:schemeClr val="bg1"/>
              </a:solidFill>
              <a:latin typeface="宋体" panose="02010600030101010101" pitchFamily="2" charset="-122"/>
              <a:ea typeface="宋体" panose="02010600030101010101" pitchFamily="2" charset="-122"/>
            </a:endParaRPr>
          </a:p>
        </p:txBody>
      </p:sp>
      <p:sp>
        <p:nvSpPr>
          <p:cNvPr id="3" name="文本框 2"/>
          <p:cNvSpPr txBox="1"/>
          <p:nvPr/>
        </p:nvSpPr>
        <p:spPr>
          <a:xfrm>
            <a:off x="1725930" y="1679575"/>
            <a:ext cx="8740775" cy="1799590"/>
          </a:xfrm>
          <a:prstGeom prst="rect">
            <a:avLst/>
          </a:prstGeom>
          <a:noFill/>
        </p:spPr>
        <p:txBody>
          <a:bodyPr wrap="square" rtlCol="0">
            <a:spAutoFit/>
          </a:bodyPr>
          <a:p>
            <a:pPr indent="0" algn="l" fontAlgn="auto">
              <a:lnSpc>
                <a:spcPct val="150000"/>
              </a:lnSpc>
            </a:pPr>
            <a:r>
              <a:rPr lang="en-US" altLang="zh-CN">
                <a:latin typeface="宋体" panose="02010600030101010101" pitchFamily="2" charset="-122"/>
                <a:ea typeface="宋体" panose="02010600030101010101" pitchFamily="2" charset="-122"/>
              </a:rPr>
              <a:t>              </a:t>
            </a:r>
            <a:r>
              <a:rPr lang="zh-CN" altLang="en-US" sz="2000" b="1">
                <a:latin typeface="宋体" panose="02010600030101010101" pitchFamily="2" charset="-122"/>
                <a:ea typeface="宋体" panose="02010600030101010101" pitchFamily="2" charset="-122"/>
              </a:rPr>
              <a:t>PPTP（Point-to-Point Tunneling Protocol）</a:t>
            </a:r>
            <a:endParaRPr lang="zh-CN" altLang="en-US">
              <a:latin typeface="宋体" panose="02010600030101010101" pitchFamily="2" charset="-122"/>
              <a:ea typeface="宋体" panose="02010600030101010101" pitchFamily="2" charset="-122"/>
            </a:endParaRPr>
          </a:p>
          <a:p>
            <a:pPr indent="0" algn="l" fontAlgn="auto">
              <a:lnSpc>
                <a:spcPct val="150000"/>
              </a:lnSpc>
            </a:pPr>
            <a:endParaRPr lang="zh-CN" altLang="en-US">
              <a:latin typeface="宋体" panose="02010600030101010101" pitchFamily="2" charset="-122"/>
              <a:ea typeface="宋体" panose="02010600030101010101" pitchFamily="2" charset="-122"/>
            </a:endParaRPr>
          </a:p>
          <a:p>
            <a:pPr indent="0" algn="l" fontAlgn="auto">
              <a:lnSpc>
                <a:spcPct val="150000"/>
              </a:lnSpc>
            </a:pPr>
            <a:r>
              <a:rPr lang="zh-CN" altLang="en-US">
                <a:latin typeface="宋体" panose="02010600030101010101" pitchFamily="2" charset="-122"/>
                <a:ea typeface="宋体" panose="02010600030101010101" pitchFamily="2" charset="-122"/>
              </a:rPr>
              <a:t>PPTP是一种是一种基于TCP/IP协议的VPN技术，用于异地PC向总部方向建立VPN。</a:t>
            </a:r>
            <a:endParaRPr lang="zh-CN" altLang="en-US">
              <a:latin typeface="宋体" panose="02010600030101010101" pitchFamily="2" charset="-122"/>
              <a:ea typeface="宋体" panose="02010600030101010101" pitchFamily="2" charset="-122"/>
            </a:endParaRPr>
          </a:p>
          <a:p>
            <a:pPr indent="0" algn="l" fontAlgn="auto">
              <a:lnSpc>
                <a:spcPct val="150000"/>
              </a:lnSpc>
            </a:pPr>
            <a:endParaRPr lang="zh-CN" altLang="en-US">
              <a:latin typeface="宋体" panose="02010600030101010101" pitchFamily="2" charset="-122"/>
              <a:ea typeface="宋体" panose="02010600030101010101" pitchFamily="2" charset="-122"/>
            </a:endParaRPr>
          </a:p>
        </p:txBody>
      </p:sp>
      <p:sp>
        <p:nvSpPr>
          <p:cNvPr id="2" name="文本框 1"/>
          <p:cNvSpPr txBox="1"/>
          <p:nvPr/>
        </p:nvSpPr>
        <p:spPr>
          <a:xfrm>
            <a:off x="1725930" y="3479165"/>
            <a:ext cx="4303395" cy="1753235"/>
          </a:xfrm>
          <a:prstGeom prst="rect">
            <a:avLst/>
          </a:prstGeom>
          <a:noFill/>
        </p:spPr>
        <p:txBody>
          <a:bodyPr wrap="square" rtlCol="0">
            <a:spAutoFit/>
          </a:bodyPr>
          <a:p>
            <a:pPr marL="342900" indent="-342900" algn="l" fontAlgn="auto">
              <a:lnSpc>
                <a:spcPct val="150000"/>
              </a:lnSpc>
              <a:buFont typeface="Arial" panose="020B0604020202020204" pitchFamily="34" charset="0"/>
              <a:buChar char="•"/>
            </a:pPr>
            <a:r>
              <a:rPr lang="zh-CN" altLang="en-US">
                <a:latin typeface="宋体" panose="02010600030101010101" pitchFamily="2" charset="-122"/>
                <a:ea typeface="宋体" panose="02010600030101010101" pitchFamily="2" charset="-122"/>
                <a:sym typeface="+mn-ea"/>
              </a:rPr>
              <a:t>IP网络</a:t>
            </a:r>
            <a:endParaRPr lang="zh-CN" altLang="en-US">
              <a:latin typeface="宋体" panose="02010600030101010101" pitchFamily="2" charset="-122"/>
              <a:ea typeface="宋体" panose="02010600030101010101" pitchFamily="2" charset="-122"/>
            </a:endParaRPr>
          </a:p>
          <a:p>
            <a:pPr marL="342900" indent="-342900" algn="l" fontAlgn="auto">
              <a:lnSpc>
                <a:spcPct val="150000"/>
              </a:lnSpc>
              <a:buFont typeface="Arial" panose="020B0604020202020204" pitchFamily="34" charset="0"/>
              <a:buChar char="•"/>
            </a:pPr>
            <a:r>
              <a:rPr lang="zh-CN" altLang="en-US">
                <a:latin typeface="宋体" panose="02010600030101010101" pitchFamily="2" charset="-122"/>
                <a:ea typeface="宋体" panose="02010600030101010101" pitchFamily="2" charset="-122"/>
                <a:sym typeface="+mn-ea"/>
              </a:rPr>
              <a:t>传输控制协议（TCP）</a:t>
            </a:r>
            <a:endParaRPr lang="zh-CN" altLang="en-US">
              <a:latin typeface="宋体" panose="02010600030101010101" pitchFamily="2" charset="-122"/>
              <a:ea typeface="宋体" panose="02010600030101010101" pitchFamily="2" charset="-122"/>
            </a:endParaRPr>
          </a:p>
          <a:p>
            <a:pPr marL="342900" indent="-342900" algn="l" fontAlgn="auto">
              <a:lnSpc>
                <a:spcPct val="150000"/>
              </a:lnSpc>
              <a:buFont typeface="Arial" panose="020B0604020202020204" pitchFamily="34" charset="0"/>
              <a:buChar char="•"/>
            </a:pPr>
            <a:r>
              <a:rPr lang="zh-CN" altLang="en-US">
                <a:latin typeface="宋体" panose="02010600030101010101" pitchFamily="2" charset="-122"/>
                <a:ea typeface="宋体" panose="02010600030101010101" pitchFamily="2" charset="-122"/>
                <a:sym typeface="+mn-ea"/>
              </a:rPr>
              <a:t>通用路由封装（GRE）通道</a:t>
            </a:r>
            <a:endParaRPr lang="zh-CN" altLang="en-US">
              <a:latin typeface="宋体" panose="02010600030101010101" pitchFamily="2" charset="-122"/>
              <a:ea typeface="宋体" panose="02010600030101010101" pitchFamily="2" charset="-122"/>
            </a:endParaRPr>
          </a:p>
          <a:p>
            <a:pPr marL="342900" indent="-342900" algn="l" fontAlgn="auto">
              <a:lnSpc>
                <a:spcPct val="150000"/>
              </a:lnSpc>
              <a:buFont typeface="Arial" panose="020B0604020202020204" pitchFamily="34" charset="0"/>
              <a:buChar char="•"/>
            </a:pPr>
            <a:r>
              <a:rPr lang="zh-CN" altLang="en-US">
                <a:latin typeface="宋体" panose="02010600030101010101" pitchFamily="2" charset="-122"/>
                <a:ea typeface="宋体" panose="02010600030101010101" pitchFamily="2" charset="-122"/>
                <a:sym typeface="+mn-ea"/>
              </a:rPr>
              <a:t>点对点协议（PPP）</a:t>
            </a:r>
            <a:endParaRPr lang="zh-CN" altLang="en-US"/>
          </a:p>
        </p:txBody>
      </p:sp>
      <p:sp>
        <p:nvSpPr>
          <p:cNvPr id="5" name="文本框 4"/>
          <p:cNvSpPr txBox="1"/>
          <p:nvPr/>
        </p:nvSpPr>
        <p:spPr>
          <a:xfrm>
            <a:off x="6221730" y="3479165"/>
            <a:ext cx="4072255" cy="1753235"/>
          </a:xfrm>
          <a:prstGeom prst="rect">
            <a:avLst/>
          </a:prstGeom>
          <a:noFill/>
        </p:spPr>
        <p:txBody>
          <a:bodyPr wrap="square" rtlCol="0">
            <a:spAutoFit/>
          </a:bodyPr>
          <a:p>
            <a:pPr indent="0" algn="l" fontAlgn="auto">
              <a:lnSpc>
                <a:spcPct val="150000"/>
              </a:lnSpc>
            </a:pPr>
            <a:r>
              <a:rPr lang="zh-CN" altLang="en-US">
                <a:latin typeface="宋体" panose="02010600030101010101" pitchFamily="2" charset="-122"/>
                <a:ea typeface="宋体" panose="02010600030101010101" pitchFamily="2" charset="-122"/>
                <a:sym typeface="+mn-ea"/>
              </a:rPr>
              <a:t>优点：配置简单，易于设置和使用。</a:t>
            </a:r>
            <a:r>
              <a:rPr lang="en-US" altLang="zh-CN">
                <a:latin typeface="宋体" panose="02010600030101010101" pitchFamily="2" charset="-122"/>
                <a:ea typeface="宋体" panose="02010600030101010101" pitchFamily="2" charset="-122"/>
                <a:sym typeface="+mn-ea"/>
              </a:rPr>
              <a:t>    </a:t>
            </a:r>
            <a:r>
              <a:rPr lang="zh-CN" altLang="en-US">
                <a:latin typeface="宋体" panose="02010600030101010101" pitchFamily="2" charset="-122"/>
                <a:ea typeface="宋体" panose="02010600030101010101" pitchFamily="2" charset="-122"/>
                <a:sym typeface="+mn-ea"/>
              </a:rPr>
              <a:t>支持多个操作系统</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zh-CN" altLang="en-US">
                <a:latin typeface="宋体" panose="02010600030101010101" pitchFamily="2" charset="-122"/>
                <a:ea typeface="宋体" panose="02010600030101010101" pitchFamily="2" charset="-122"/>
                <a:sym typeface="+mn-ea"/>
              </a:rPr>
              <a:t>缺点：安全性较低，没有加密功能</a:t>
            </a:r>
            <a:endParaRPr lang="zh-CN" altLang="en-US">
              <a:latin typeface="宋体" panose="02010600030101010101" pitchFamily="2" charset="-122"/>
              <a:ea typeface="宋体" panose="02010600030101010101" pitchFamily="2" charset="-122"/>
            </a:endParaRPr>
          </a:p>
          <a:p>
            <a:pPr indent="0" algn="l" fontAlgn="auto">
              <a:lnSpc>
                <a:spcPct val="150000"/>
              </a:lnSpc>
            </a:pPr>
            <a:r>
              <a:rPr lang="zh-CN" altLang="en-US">
                <a:latin typeface="宋体" panose="02010600030101010101" pitchFamily="2" charset="-122"/>
                <a:ea typeface="宋体" panose="02010600030101010101" pitchFamily="2" charset="-122"/>
                <a:sym typeface="+mn-ea"/>
              </a:rPr>
              <a:t>适用场景：低安全需求的场景。</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
          <p:cNvSpPr/>
          <p:nvPr/>
        </p:nvSpPr>
        <p:spPr>
          <a:xfrm>
            <a:off x="2596895" y="344424"/>
            <a:ext cx="9216008"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28" name="textbox 28"/>
          <p:cNvSpPr/>
          <p:nvPr/>
        </p:nvSpPr>
        <p:spPr>
          <a:xfrm>
            <a:off x="530352" y="158496"/>
            <a:ext cx="3716020" cy="426719"/>
          </a:xfrm>
          <a:prstGeom prst="rect">
            <a:avLst/>
          </a:prstGeom>
          <a:solidFill>
            <a:srgbClr val="FFFFFF"/>
          </a:solidFill>
        </p:spPr>
        <p:txBody>
          <a:bodyPr vert="horz" wrap="square" lIns="0" tIns="0" rIns="0" bIns="0"/>
          <a:lstStyle/>
          <a:p>
            <a:pPr algn="l" rtl="0" eaLnBrk="0">
              <a:lnSpc>
                <a:spcPct val="117000"/>
              </a:lnSpc>
            </a:pPr>
            <a:endParaRPr lang="en-US" altLang="en-US" sz="300" dirty="0"/>
          </a:p>
          <a:p>
            <a:pPr marL="117475" algn="l" rtl="0" eaLnBrk="0">
              <a:lnSpc>
                <a:spcPts val="2590"/>
              </a:lnSpc>
              <a:spcBef>
                <a:spcPts val="5"/>
              </a:spcBef>
            </a:pP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Introduction</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t</a:t>
            </a:r>
            <a:r>
              <a:rPr sz="20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o</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VPN</a:t>
            </a:r>
            <a:endPar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29" name="textbox 29"/>
          <p:cNvSpPr/>
          <p:nvPr/>
        </p:nvSpPr>
        <p:spPr>
          <a:xfrm>
            <a:off x="147828" y="163068"/>
            <a:ext cx="375284" cy="426719"/>
          </a:xfrm>
          <a:prstGeom prst="rect">
            <a:avLst/>
          </a:prstGeom>
          <a:solidFill>
            <a:srgbClr val="00BE9C"/>
          </a:solidFill>
        </p:spPr>
        <p:txBody>
          <a:bodyPr vert="horz" wrap="square" lIns="0" tIns="0" rIns="0" bIns="0"/>
          <a:lstStyle/>
          <a:p>
            <a:pPr algn="l" rtl="0" eaLnBrk="0">
              <a:lnSpc>
                <a:spcPct val="107000"/>
              </a:lnSpc>
            </a:pPr>
            <a:endParaRPr lang="en-US" altLang="en-US" sz="400" dirty="0"/>
          </a:p>
          <a:p>
            <a:pPr marL="59055" algn="l" rtl="0" eaLnBrk="0">
              <a:lnSpc>
                <a:spcPct val="84000"/>
              </a:lnSpc>
              <a:spcBef>
                <a:spcPts val="0"/>
              </a:spcBef>
            </a:pPr>
            <a:r>
              <a:rPr sz="2000" spc="-3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sz="20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1</a:t>
            </a:r>
            <a:endParaRPr lang="en-US" altLang="en-US" sz="2000" dirty="0"/>
          </a:p>
        </p:txBody>
      </p:sp>
      <p:sp>
        <p:nvSpPr>
          <p:cNvPr id="30" name="textbox 30"/>
          <p:cNvSpPr/>
          <p:nvPr/>
        </p:nvSpPr>
        <p:spPr>
          <a:xfrm>
            <a:off x="11947220" y="6582714"/>
            <a:ext cx="99694" cy="158750"/>
          </a:xfrm>
          <a:prstGeom prst="rect">
            <a:avLst/>
          </a:prstGeom>
        </p:spPr>
        <p:txBody>
          <a:bodyPr vert="horz" wrap="square" lIns="0" tIns="0" rIns="0" bIns="0"/>
          <a:lstStyle/>
          <a:p>
            <a:pPr algn="l" rtl="0" eaLnBrk="0">
              <a:lnSpc>
                <a:spcPct val="81000"/>
              </a:lnSpc>
            </a:pPr>
            <a:endParaRPr lang="en-US" altLang="en-US" sz="100" dirty="0"/>
          </a:p>
          <a:p>
            <a:pPr marL="12700" algn="l" rtl="0" eaLnBrk="0">
              <a:lnSpc>
                <a:spcPct val="73000"/>
              </a:lnSpc>
            </a:pPr>
            <a:r>
              <a:rPr sz="1200" spc="0" dirty="0">
                <a:solidFill>
                  <a:srgbClr val="898989">
                    <a:alpha val="100000"/>
                  </a:srgbClr>
                </a:solidFill>
                <a:latin typeface="Calibri" panose="020F0502020204030204"/>
                <a:ea typeface="Calibri" panose="020F0502020204030204"/>
                <a:cs typeface="Calibri" panose="020F0502020204030204"/>
              </a:rPr>
              <a:t>4</a:t>
            </a:r>
            <a:endParaRPr lang="en-US" altLang="en-US" sz="1200" dirty="0"/>
          </a:p>
        </p:txBody>
      </p:sp>
      <p:sp>
        <p:nvSpPr>
          <p:cNvPr id="173" name="textbox 173"/>
          <p:cNvSpPr/>
          <p:nvPr>
            <p:custDataLst>
              <p:tags r:id="rId1"/>
            </p:custDataLst>
          </p:nvPr>
        </p:nvSpPr>
        <p:spPr>
          <a:xfrm>
            <a:off x="0" y="725423"/>
            <a:ext cx="12172315" cy="579755"/>
          </a:xfrm>
          <a:prstGeom prst="rect">
            <a:avLst/>
          </a:prstGeom>
          <a:solidFill>
            <a:srgbClr val="00BE9C"/>
          </a:solidFill>
        </p:spPr>
        <p:txBody>
          <a:bodyPr vert="horz" wrap="square" lIns="0" tIns="0" rIns="0" bIns="0"/>
          <a:p>
            <a:pPr algn="ctr" rtl="0" eaLnBrk="0">
              <a:lnSpc>
                <a:spcPct val="115000"/>
              </a:lnSpc>
            </a:pPr>
            <a:r>
              <a:rPr lang="en-US" sz="3200" b="1" dirty="0">
                <a:solidFill>
                  <a:schemeClr val="bg1"/>
                </a:solidFill>
                <a:latin typeface="宋体" panose="02010600030101010101" pitchFamily="2" charset="-122"/>
                <a:ea typeface="宋体" panose="02010600030101010101" pitchFamily="2" charset="-122"/>
              </a:rPr>
              <a:t>VPN</a:t>
            </a:r>
            <a:r>
              <a:rPr lang="zh-CN" altLang="en-US" sz="3200" b="1" dirty="0">
                <a:solidFill>
                  <a:schemeClr val="bg1"/>
                </a:solidFill>
                <a:latin typeface="宋体" panose="02010600030101010101" pitchFamily="2" charset="-122"/>
                <a:ea typeface="宋体" panose="02010600030101010101" pitchFamily="2" charset="-122"/>
              </a:rPr>
              <a:t>技术</a:t>
            </a:r>
            <a:r>
              <a:rPr lang="zh-CN" altLang="en-US" sz="3200" b="1" dirty="0">
                <a:solidFill>
                  <a:schemeClr val="bg1"/>
                </a:solidFill>
                <a:latin typeface="宋体" panose="02010600030101010101" pitchFamily="2" charset="-122"/>
                <a:ea typeface="宋体" panose="02010600030101010101" pitchFamily="2" charset="-122"/>
              </a:rPr>
              <a:t>类型</a:t>
            </a:r>
            <a:endParaRPr lang="zh-CN" altLang="en-US" sz="3200" b="1" dirty="0">
              <a:solidFill>
                <a:schemeClr val="bg1"/>
              </a:solidFill>
              <a:latin typeface="宋体" panose="02010600030101010101" pitchFamily="2" charset="-122"/>
              <a:ea typeface="宋体" panose="02010600030101010101" pitchFamily="2" charset="-122"/>
            </a:endParaRPr>
          </a:p>
        </p:txBody>
      </p:sp>
      <p:sp>
        <p:nvSpPr>
          <p:cNvPr id="3" name="文本框 2"/>
          <p:cNvSpPr txBox="1"/>
          <p:nvPr/>
        </p:nvSpPr>
        <p:spPr>
          <a:xfrm>
            <a:off x="1511300" y="1679575"/>
            <a:ext cx="9591675" cy="1383665"/>
          </a:xfrm>
          <a:prstGeom prst="rect">
            <a:avLst/>
          </a:prstGeom>
          <a:noFill/>
        </p:spPr>
        <p:txBody>
          <a:bodyPr wrap="square" rtlCol="0">
            <a:spAutoFit/>
          </a:bodyPr>
          <a:p>
            <a:pPr indent="0" algn="ctr" fontAlgn="auto">
              <a:lnSpc>
                <a:spcPct val="150000"/>
              </a:lnSpc>
            </a:pPr>
            <a:r>
              <a:rPr lang="en-US" altLang="zh-CN">
                <a:latin typeface="宋体" panose="02010600030101010101" pitchFamily="2" charset="-122"/>
                <a:ea typeface="宋体" panose="02010600030101010101" pitchFamily="2" charset="-122"/>
              </a:rPr>
              <a:t>      </a:t>
            </a:r>
            <a:r>
              <a:rPr lang="zh-CN" altLang="en-US" sz="2000" b="1">
                <a:latin typeface="宋体" panose="02010600030101010101" pitchFamily="2" charset="-122"/>
                <a:ea typeface="宋体" panose="02010600030101010101" pitchFamily="2" charset="-122"/>
              </a:rPr>
              <a:t>L2TP（Layer 2 Tunneling Protocol）</a:t>
            </a:r>
            <a:endParaRPr lang="zh-CN" altLang="en-US" sz="2000" b="1">
              <a:latin typeface="宋体" panose="02010600030101010101" pitchFamily="2" charset="-122"/>
              <a:ea typeface="宋体" panose="02010600030101010101" pitchFamily="2" charset="-122"/>
            </a:endParaRPr>
          </a:p>
          <a:p>
            <a:pPr indent="0" algn="l" fontAlgn="auto">
              <a:lnSpc>
                <a:spcPct val="150000"/>
              </a:lnSpc>
            </a:pPr>
            <a:endParaRPr lang="zh-CN" altLang="en-US">
              <a:latin typeface="宋体" panose="02010600030101010101" pitchFamily="2" charset="-122"/>
              <a:ea typeface="宋体" panose="02010600030101010101" pitchFamily="2" charset="-122"/>
            </a:endParaRPr>
          </a:p>
          <a:p>
            <a:pPr indent="0" algn="l" fontAlgn="auto">
              <a:lnSpc>
                <a:spcPct val="150000"/>
              </a:lnSpc>
            </a:pPr>
            <a:r>
              <a:rPr lang="zh-CN" altLang="en-US">
                <a:latin typeface="宋体" panose="02010600030101010101" pitchFamily="2" charset="-122"/>
                <a:ea typeface="宋体" panose="02010600030101010101" pitchFamily="2" charset="-122"/>
              </a:rPr>
              <a:t>是一种基于点对点协议（PPP）和IPsec协议的VPN技术，用于异地PC向总部方向建立VPN。</a:t>
            </a:r>
            <a:endParaRPr lang="zh-CN" altLang="en-US">
              <a:latin typeface="宋体" panose="02010600030101010101" pitchFamily="2" charset="-122"/>
              <a:ea typeface="宋体" panose="02010600030101010101" pitchFamily="2" charset="-122"/>
            </a:endParaRPr>
          </a:p>
        </p:txBody>
      </p:sp>
      <p:sp>
        <p:nvSpPr>
          <p:cNvPr id="5" name="文本框 4"/>
          <p:cNvSpPr txBox="1"/>
          <p:nvPr/>
        </p:nvSpPr>
        <p:spPr>
          <a:xfrm>
            <a:off x="1595755" y="3313430"/>
            <a:ext cx="8796655" cy="2584450"/>
          </a:xfrm>
          <a:prstGeom prst="rect">
            <a:avLst/>
          </a:prstGeom>
          <a:noFill/>
        </p:spPr>
        <p:txBody>
          <a:bodyPr wrap="square" rtlCol="0">
            <a:spAutoFit/>
          </a:bodyPr>
          <a:p>
            <a:pPr indent="0" algn="l" fontAlgn="auto">
              <a:lnSpc>
                <a:spcPct val="150000"/>
              </a:lnSpc>
            </a:pPr>
            <a:r>
              <a:rPr lang="zh-CN" altLang="en-US">
                <a:latin typeface="宋体" panose="02010600030101010101" pitchFamily="2" charset="-122"/>
                <a:ea typeface="宋体" panose="02010600030101010101" pitchFamily="2" charset="-122"/>
                <a:sym typeface="+mn-ea"/>
              </a:rPr>
              <a:t>优点：提供较高的安全性，通过IPsec加密和身份验证保护数据传输。</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zh-CN" altLang="en-US">
                <a:latin typeface="宋体" panose="02010600030101010101" pitchFamily="2" charset="-122"/>
                <a:ea typeface="宋体" panose="02010600030101010101" pitchFamily="2" charset="-122"/>
                <a:sym typeface="+mn-ea"/>
              </a:rPr>
              <a:t> </a:t>
            </a:r>
            <a:r>
              <a:rPr lang="en-US" altLang="zh-CN">
                <a:latin typeface="宋体" panose="02010600030101010101" pitchFamily="2" charset="-122"/>
                <a:ea typeface="宋体" panose="02010600030101010101" pitchFamily="2" charset="-122"/>
                <a:sym typeface="+mn-ea"/>
              </a:rPr>
              <a:t>     </a:t>
            </a:r>
            <a:r>
              <a:rPr lang="zh-CN" altLang="en-US">
                <a:latin typeface="宋体" panose="02010600030101010101" pitchFamily="2" charset="-122"/>
                <a:ea typeface="宋体" panose="02010600030101010101" pitchFamily="2" charset="-122"/>
                <a:sym typeface="+mn-ea"/>
              </a:rPr>
              <a:t>适用于远程访问和分支机构连接。</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zh-CN" altLang="en-US">
                <a:latin typeface="宋体" panose="02010600030101010101" pitchFamily="2" charset="-122"/>
                <a:ea typeface="宋体" panose="02010600030101010101" pitchFamily="2" charset="-122"/>
                <a:sym typeface="+mn-ea"/>
              </a:rPr>
              <a:t>缺点：性能开销较大，可能会导致一定的延迟和带宽消耗。</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en-US" altLang="zh-CN">
                <a:latin typeface="宋体" panose="02010600030101010101" pitchFamily="2" charset="-122"/>
                <a:ea typeface="宋体" panose="02010600030101010101" pitchFamily="2" charset="-122"/>
                <a:sym typeface="+mn-ea"/>
              </a:rPr>
              <a:t>      </a:t>
            </a:r>
            <a:r>
              <a:rPr lang="zh-CN" altLang="en-US">
                <a:latin typeface="宋体" panose="02010600030101010101" pitchFamily="2" charset="-122"/>
                <a:ea typeface="宋体" panose="02010600030101010101" pitchFamily="2" charset="-122"/>
                <a:sym typeface="+mn-ea"/>
              </a:rPr>
              <a:t>配置相对复杂。</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zh-CN" altLang="en-US">
                <a:latin typeface="宋体" panose="02010600030101010101" pitchFamily="2" charset="-122"/>
                <a:ea typeface="宋体" panose="02010600030101010101" pitchFamily="2" charset="-122"/>
                <a:sym typeface="+mn-ea"/>
              </a:rPr>
              <a:t>适用场景：</a:t>
            </a:r>
            <a:r>
              <a:rPr lang="zh-CN" altLang="en-US">
                <a:latin typeface="宋体" panose="02010600030101010101" pitchFamily="2" charset="-122"/>
                <a:ea typeface="宋体" panose="02010600030101010101" pitchFamily="2" charset="-122"/>
                <a:sym typeface="+mn-ea"/>
              </a:rPr>
              <a:t>中等安全需求的场景。</a:t>
            </a: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
          <p:cNvSpPr/>
          <p:nvPr/>
        </p:nvSpPr>
        <p:spPr>
          <a:xfrm>
            <a:off x="2596895" y="344424"/>
            <a:ext cx="9216008"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28" name="textbox 28"/>
          <p:cNvSpPr/>
          <p:nvPr/>
        </p:nvSpPr>
        <p:spPr>
          <a:xfrm>
            <a:off x="530352" y="158496"/>
            <a:ext cx="3716020" cy="426719"/>
          </a:xfrm>
          <a:prstGeom prst="rect">
            <a:avLst/>
          </a:prstGeom>
          <a:solidFill>
            <a:srgbClr val="FFFFFF"/>
          </a:solidFill>
        </p:spPr>
        <p:txBody>
          <a:bodyPr vert="horz" wrap="square" lIns="0" tIns="0" rIns="0" bIns="0"/>
          <a:lstStyle/>
          <a:p>
            <a:pPr algn="l" rtl="0" eaLnBrk="0">
              <a:lnSpc>
                <a:spcPct val="117000"/>
              </a:lnSpc>
            </a:pPr>
            <a:endParaRPr lang="en-US" altLang="en-US" sz="300" dirty="0"/>
          </a:p>
          <a:p>
            <a:pPr marL="117475" algn="l" rtl="0" eaLnBrk="0">
              <a:lnSpc>
                <a:spcPts val="2590"/>
              </a:lnSpc>
              <a:spcBef>
                <a:spcPts val="5"/>
              </a:spcBef>
            </a:pP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Introduction</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t</a:t>
            </a:r>
            <a:r>
              <a:rPr sz="20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o</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VPN</a:t>
            </a:r>
            <a:endPar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29" name="textbox 29"/>
          <p:cNvSpPr/>
          <p:nvPr/>
        </p:nvSpPr>
        <p:spPr>
          <a:xfrm>
            <a:off x="147828" y="163068"/>
            <a:ext cx="375284" cy="426719"/>
          </a:xfrm>
          <a:prstGeom prst="rect">
            <a:avLst/>
          </a:prstGeom>
          <a:solidFill>
            <a:srgbClr val="00BE9C"/>
          </a:solidFill>
        </p:spPr>
        <p:txBody>
          <a:bodyPr vert="horz" wrap="square" lIns="0" tIns="0" rIns="0" bIns="0"/>
          <a:lstStyle/>
          <a:p>
            <a:pPr algn="l" rtl="0" eaLnBrk="0">
              <a:lnSpc>
                <a:spcPct val="107000"/>
              </a:lnSpc>
            </a:pPr>
            <a:endParaRPr lang="en-US" altLang="en-US" sz="400" dirty="0"/>
          </a:p>
          <a:p>
            <a:pPr marL="59055" algn="l" rtl="0" eaLnBrk="0">
              <a:lnSpc>
                <a:spcPct val="84000"/>
              </a:lnSpc>
              <a:spcBef>
                <a:spcPts val="0"/>
              </a:spcBef>
            </a:pPr>
            <a:r>
              <a:rPr sz="2000" spc="-3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sz="20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1</a:t>
            </a:r>
            <a:endParaRPr lang="en-US" altLang="en-US" sz="2000" dirty="0"/>
          </a:p>
        </p:txBody>
      </p:sp>
      <p:sp>
        <p:nvSpPr>
          <p:cNvPr id="30" name="textbox 30"/>
          <p:cNvSpPr/>
          <p:nvPr/>
        </p:nvSpPr>
        <p:spPr>
          <a:xfrm>
            <a:off x="11947220" y="6582714"/>
            <a:ext cx="99694" cy="158750"/>
          </a:xfrm>
          <a:prstGeom prst="rect">
            <a:avLst/>
          </a:prstGeom>
        </p:spPr>
        <p:txBody>
          <a:bodyPr vert="horz" wrap="square" lIns="0" tIns="0" rIns="0" bIns="0"/>
          <a:lstStyle/>
          <a:p>
            <a:pPr algn="l" rtl="0" eaLnBrk="0">
              <a:lnSpc>
                <a:spcPct val="81000"/>
              </a:lnSpc>
            </a:pPr>
            <a:endParaRPr lang="en-US" altLang="en-US" sz="100" dirty="0"/>
          </a:p>
          <a:p>
            <a:pPr marL="12700" algn="l" rtl="0" eaLnBrk="0">
              <a:lnSpc>
                <a:spcPct val="73000"/>
              </a:lnSpc>
            </a:pPr>
            <a:r>
              <a:rPr sz="1200" spc="0" dirty="0">
                <a:solidFill>
                  <a:srgbClr val="898989">
                    <a:alpha val="100000"/>
                  </a:srgbClr>
                </a:solidFill>
                <a:latin typeface="Calibri" panose="020F0502020204030204"/>
                <a:ea typeface="Calibri" panose="020F0502020204030204"/>
                <a:cs typeface="Calibri" panose="020F0502020204030204"/>
              </a:rPr>
              <a:t>4</a:t>
            </a:r>
            <a:endParaRPr lang="en-US" altLang="en-US" sz="1200" dirty="0"/>
          </a:p>
        </p:txBody>
      </p:sp>
      <p:sp>
        <p:nvSpPr>
          <p:cNvPr id="173" name="textbox 173"/>
          <p:cNvSpPr/>
          <p:nvPr>
            <p:custDataLst>
              <p:tags r:id="rId1"/>
            </p:custDataLst>
          </p:nvPr>
        </p:nvSpPr>
        <p:spPr>
          <a:xfrm>
            <a:off x="0" y="725423"/>
            <a:ext cx="12172315" cy="579755"/>
          </a:xfrm>
          <a:prstGeom prst="rect">
            <a:avLst/>
          </a:prstGeom>
          <a:solidFill>
            <a:srgbClr val="00BE9C"/>
          </a:solidFill>
        </p:spPr>
        <p:txBody>
          <a:bodyPr vert="horz" wrap="square" lIns="0" tIns="0" rIns="0" bIns="0"/>
          <a:p>
            <a:pPr algn="ctr" rtl="0" eaLnBrk="0">
              <a:lnSpc>
                <a:spcPct val="115000"/>
              </a:lnSpc>
            </a:pPr>
            <a:r>
              <a:rPr lang="en-US" sz="3200" b="1" dirty="0">
                <a:solidFill>
                  <a:schemeClr val="bg1"/>
                </a:solidFill>
                <a:latin typeface="宋体" panose="02010600030101010101" pitchFamily="2" charset="-122"/>
                <a:ea typeface="宋体" panose="02010600030101010101" pitchFamily="2" charset="-122"/>
              </a:rPr>
              <a:t>VPN</a:t>
            </a:r>
            <a:r>
              <a:rPr lang="zh-CN" altLang="en-US" sz="3200" b="1" dirty="0">
                <a:solidFill>
                  <a:schemeClr val="bg1"/>
                </a:solidFill>
                <a:latin typeface="宋体" panose="02010600030101010101" pitchFamily="2" charset="-122"/>
                <a:ea typeface="宋体" panose="02010600030101010101" pitchFamily="2" charset="-122"/>
              </a:rPr>
              <a:t>技术</a:t>
            </a:r>
            <a:r>
              <a:rPr lang="zh-CN" altLang="en-US" sz="3200" b="1" dirty="0">
                <a:solidFill>
                  <a:schemeClr val="bg1"/>
                </a:solidFill>
                <a:latin typeface="宋体" panose="02010600030101010101" pitchFamily="2" charset="-122"/>
                <a:ea typeface="宋体" panose="02010600030101010101" pitchFamily="2" charset="-122"/>
              </a:rPr>
              <a:t>类型</a:t>
            </a:r>
            <a:endParaRPr lang="zh-CN" altLang="en-US" sz="3200" b="1" dirty="0">
              <a:solidFill>
                <a:schemeClr val="bg1"/>
              </a:solidFill>
              <a:latin typeface="宋体" panose="02010600030101010101" pitchFamily="2" charset="-122"/>
              <a:ea typeface="宋体" panose="02010600030101010101" pitchFamily="2" charset="-122"/>
            </a:endParaRPr>
          </a:p>
        </p:txBody>
      </p:sp>
      <p:sp>
        <p:nvSpPr>
          <p:cNvPr id="3" name="文本框 2"/>
          <p:cNvSpPr txBox="1"/>
          <p:nvPr/>
        </p:nvSpPr>
        <p:spPr>
          <a:xfrm>
            <a:off x="1595755" y="1679575"/>
            <a:ext cx="9666605" cy="1383665"/>
          </a:xfrm>
          <a:prstGeom prst="rect">
            <a:avLst/>
          </a:prstGeom>
          <a:noFill/>
        </p:spPr>
        <p:txBody>
          <a:bodyPr wrap="square" rtlCol="0">
            <a:spAutoFit/>
          </a:bodyPr>
          <a:p>
            <a:pPr indent="0" algn="ctr" fontAlgn="auto">
              <a:lnSpc>
                <a:spcPct val="150000"/>
              </a:lnSpc>
            </a:pPr>
            <a:r>
              <a:rPr lang="zh-CN" altLang="en-US" sz="2000" b="1">
                <a:latin typeface="宋体" panose="02010600030101010101" pitchFamily="2" charset="-122"/>
                <a:ea typeface="宋体" panose="02010600030101010101" pitchFamily="2" charset="-122"/>
              </a:rPr>
              <a:t>IPSec（Internet Protocol Security）</a:t>
            </a:r>
            <a:endParaRPr lang="zh-CN" altLang="en-US" sz="2000" b="1">
              <a:latin typeface="宋体" panose="02010600030101010101" pitchFamily="2" charset="-122"/>
              <a:ea typeface="宋体" panose="02010600030101010101" pitchFamily="2" charset="-122"/>
            </a:endParaRPr>
          </a:p>
          <a:p>
            <a:pPr indent="0" algn="l" fontAlgn="auto">
              <a:lnSpc>
                <a:spcPct val="150000"/>
              </a:lnSpc>
            </a:pPr>
            <a:endParaRPr lang="zh-CN" altLang="en-US">
              <a:latin typeface="宋体" panose="02010600030101010101" pitchFamily="2" charset="-122"/>
              <a:ea typeface="宋体" panose="02010600030101010101" pitchFamily="2" charset="-122"/>
            </a:endParaRPr>
          </a:p>
          <a:p>
            <a:pPr indent="0" algn="l" fontAlgn="auto">
              <a:lnSpc>
                <a:spcPct val="150000"/>
              </a:lnSpc>
            </a:pPr>
            <a:r>
              <a:rPr lang="zh-CN" altLang="en-US">
                <a:latin typeface="宋体" panose="02010600030101010101" pitchFamily="2" charset="-122"/>
                <a:ea typeface="宋体" panose="02010600030101010101" pitchFamily="2" charset="-122"/>
              </a:rPr>
              <a:t>是一种基于IP协议的VPN技术，能适应异地分支和总部互联，也适用于异地PC向总部发起连接。</a:t>
            </a:r>
            <a:endParaRPr lang="zh-CN" altLang="en-US">
              <a:latin typeface="宋体" panose="02010600030101010101" pitchFamily="2" charset="-122"/>
              <a:ea typeface="宋体" panose="02010600030101010101" pitchFamily="2" charset="-122"/>
            </a:endParaRPr>
          </a:p>
        </p:txBody>
      </p:sp>
      <p:sp>
        <p:nvSpPr>
          <p:cNvPr id="5" name="文本框 4"/>
          <p:cNvSpPr txBox="1"/>
          <p:nvPr/>
        </p:nvSpPr>
        <p:spPr>
          <a:xfrm>
            <a:off x="1595755" y="3263900"/>
            <a:ext cx="8796655" cy="2999740"/>
          </a:xfrm>
          <a:prstGeom prst="rect">
            <a:avLst/>
          </a:prstGeom>
          <a:noFill/>
        </p:spPr>
        <p:txBody>
          <a:bodyPr wrap="square" rtlCol="0">
            <a:spAutoFit/>
          </a:bodyPr>
          <a:p>
            <a:pPr indent="0" algn="l" fontAlgn="auto">
              <a:lnSpc>
                <a:spcPct val="150000"/>
              </a:lnSpc>
            </a:pPr>
            <a:r>
              <a:rPr lang="zh-CN" altLang="en-US">
                <a:latin typeface="宋体" panose="02010600030101010101" pitchFamily="2" charset="-122"/>
                <a:ea typeface="宋体" panose="02010600030101010101" pitchFamily="2" charset="-122"/>
                <a:sym typeface="+mn-ea"/>
              </a:rPr>
              <a:t>优点：</a:t>
            </a:r>
            <a:r>
              <a:rPr lang="zh-CN" altLang="en-US">
                <a:latin typeface="宋体" panose="02010600030101010101" pitchFamily="2" charset="-122"/>
                <a:ea typeface="宋体" panose="02010600030101010101" pitchFamily="2" charset="-122"/>
                <a:sym typeface="+mn-ea"/>
              </a:rPr>
              <a:t>使用SSL/TLS加密数据传输，</a:t>
            </a:r>
            <a:r>
              <a:rPr lang="zh-CN" altLang="en-US">
                <a:latin typeface="宋体" panose="02010600030101010101" pitchFamily="2" charset="-122"/>
                <a:ea typeface="宋体" panose="02010600030101010101" pitchFamily="2" charset="-122"/>
                <a:sym typeface="+mn-ea"/>
              </a:rPr>
              <a:t>提供强大的安全性。</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en-US" altLang="zh-CN">
                <a:latin typeface="宋体" panose="02010600030101010101" pitchFamily="2" charset="-122"/>
                <a:ea typeface="宋体" panose="02010600030101010101" pitchFamily="2" charset="-122"/>
                <a:sym typeface="+mn-ea"/>
              </a:rPr>
              <a:t>      </a:t>
            </a:r>
            <a:r>
              <a:rPr lang="zh-CN" altLang="en-US">
                <a:latin typeface="宋体" panose="02010600030101010101" pitchFamily="2" charset="-122"/>
                <a:ea typeface="宋体" panose="02010600030101010101" pitchFamily="2" charset="-122"/>
                <a:sym typeface="+mn-ea"/>
              </a:rPr>
              <a:t>穿透防火墙和代理服务器，适用于受限制的网络环境。</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zh-CN" altLang="en-US">
                <a:latin typeface="宋体" panose="02010600030101010101" pitchFamily="2" charset="-122"/>
                <a:ea typeface="宋体" panose="02010600030101010101" pitchFamily="2" charset="-122"/>
                <a:sym typeface="+mn-ea"/>
              </a:rPr>
              <a:t>缺点：受限于Windows平台，对其他操作系统的支持有限。</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en-US" altLang="zh-CN">
                <a:latin typeface="宋体" panose="02010600030101010101" pitchFamily="2" charset="-122"/>
                <a:ea typeface="宋体" panose="02010600030101010101" pitchFamily="2" charset="-122"/>
                <a:sym typeface="+mn-ea"/>
              </a:rPr>
              <a:t>      </a:t>
            </a:r>
            <a:r>
              <a:rPr lang="zh-CN" altLang="en-US">
                <a:latin typeface="宋体" panose="02010600030101010101" pitchFamily="2" charset="-122"/>
                <a:ea typeface="宋体" panose="02010600030101010101" pitchFamily="2" charset="-122"/>
                <a:sym typeface="+mn-ea"/>
              </a:rPr>
              <a:t>配置和部署相对较复杂。</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zh-CN" altLang="en-US">
                <a:latin typeface="宋体" panose="02010600030101010101" pitchFamily="2" charset="-122"/>
                <a:ea typeface="宋体" panose="02010600030101010101" pitchFamily="2" charset="-122"/>
                <a:sym typeface="+mn-ea"/>
              </a:rPr>
              <a:t>适用场景：IPSec的动态身份认证功能较弱，不太适用于大量动态用户拨号的场景，比较适合接入数量相对稳定的场景。</a:t>
            </a:r>
            <a:endParaRPr lang="zh-CN" altLang="en-US">
              <a:latin typeface="宋体" panose="02010600030101010101" pitchFamily="2" charset="-122"/>
              <a:ea typeface="宋体" panose="02010600030101010101" pitchFamily="2" charset="-122"/>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
          <p:cNvSpPr/>
          <p:nvPr/>
        </p:nvSpPr>
        <p:spPr>
          <a:xfrm>
            <a:off x="2596895" y="344424"/>
            <a:ext cx="9216008" cy="6095"/>
          </a:xfrm>
          <a:prstGeom prst="rect">
            <a:avLst/>
          </a:prstGeom>
          <a:solidFill>
            <a:srgbClr val="000000">
              <a:alpha val="100000"/>
            </a:srgbClr>
          </a:solidFill>
          <a:ln cap="flat">
            <a:noFill/>
            <a:prstDash val="solid"/>
            <a:miter lim="0"/>
          </a:ln>
        </p:spPr>
        <p:txBody>
          <a:bodyPr rtlCol="0"/>
          <a:lstStyle/>
          <a:p>
            <a:pPr algn="ctr"/>
            <a:endParaRPr lang="zh-CN" altLang="en-US"/>
          </a:p>
        </p:txBody>
      </p:sp>
      <p:sp>
        <p:nvSpPr>
          <p:cNvPr id="28" name="textbox 28"/>
          <p:cNvSpPr/>
          <p:nvPr/>
        </p:nvSpPr>
        <p:spPr>
          <a:xfrm>
            <a:off x="530352" y="158496"/>
            <a:ext cx="3716020" cy="426719"/>
          </a:xfrm>
          <a:prstGeom prst="rect">
            <a:avLst/>
          </a:prstGeom>
          <a:solidFill>
            <a:srgbClr val="FFFFFF"/>
          </a:solidFill>
        </p:spPr>
        <p:txBody>
          <a:bodyPr vert="horz" wrap="square" lIns="0" tIns="0" rIns="0" bIns="0"/>
          <a:lstStyle/>
          <a:p>
            <a:pPr algn="l" rtl="0" eaLnBrk="0">
              <a:lnSpc>
                <a:spcPct val="117000"/>
              </a:lnSpc>
            </a:pPr>
            <a:endParaRPr lang="en-US" altLang="en-US" sz="300" dirty="0"/>
          </a:p>
          <a:p>
            <a:pPr marL="117475" algn="l" rtl="0" eaLnBrk="0">
              <a:lnSpc>
                <a:spcPts val="2590"/>
              </a:lnSpc>
              <a:spcBef>
                <a:spcPts val="5"/>
              </a:spcBef>
            </a:pP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Introduction</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t</a:t>
            </a:r>
            <a:r>
              <a:rPr sz="2000" spc="0" dirty="0">
                <a:solidFill>
                  <a:srgbClr val="000000">
                    <a:alpha val="100000"/>
                  </a:srgbClr>
                </a:solidFill>
                <a:latin typeface="微软雅黑" panose="020B0503020204020204" charset="-122"/>
                <a:ea typeface="微软雅黑" panose="020B0503020204020204" charset="-122"/>
                <a:cs typeface="微软雅黑" panose="020B0503020204020204" charset="-122"/>
              </a:rPr>
              <a:t>o</a:t>
            </a:r>
            <a:r>
              <a:rPr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rPr>
              <a:t>VPN</a:t>
            </a:r>
            <a:endParaRPr lang="en-US" sz="2000" spc="-10" dirty="0">
              <a:solidFill>
                <a:srgbClr val="000000">
                  <a:alpha val="100000"/>
                </a:srgbClr>
              </a:solidFill>
              <a:latin typeface="微软雅黑" panose="020B0503020204020204" charset="-122"/>
              <a:ea typeface="微软雅黑" panose="020B0503020204020204" charset="-122"/>
              <a:cs typeface="微软雅黑" panose="020B0503020204020204" charset="-122"/>
            </a:endParaRPr>
          </a:p>
        </p:txBody>
      </p:sp>
      <p:sp>
        <p:nvSpPr>
          <p:cNvPr id="29" name="textbox 29"/>
          <p:cNvSpPr/>
          <p:nvPr/>
        </p:nvSpPr>
        <p:spPr>
          <a:xfrm>
            <a:off x="147828" y="163068"/>
            <a:ext cx="375284" cy="426719"/>
          </a:xfrm>
          <a:prstGeom prst="rect">
            <a:avLst/>
          </a:prstGeom>
          <a:solidFill>
            <a:srgbClr val="00BE9C"/>
          </a:solidFill>
        </p:spPr>
        <p:txBody>
          <a:bodyPr vert="horz" wrap="square" lIns="0" tIns="0" rIns="0" bIns="0"/>
          <a:lstStyle/>
          <a:p>
            <a:pPr algn="l" rtl="0" eaLnBrk="0">
              <a:lnSpc>
                <a:spcPct val="107000"/>
              </a:lnSpc>
            </a:pPr>
            <a:endParaRPr lang="en-US" altLang="en-US" sz="400" dirty="0"/>
          </a:p>
          <a:p>
            <a:pPr marL="59055" algn="l" rtl="0" eaLnBrk="0">
              <a:lnSpc>
                <a:spcPct val="84000"/>
              </a:lnSpc>
              <a:spcBef>
                <a:spcPts val="0"/>
              </a:spcBef>
            </a:pPr>
            <a:r>
              <a:rPr sz="2000" spc="-30" dirty="0">
                <a:solidFill>
                  <a:srgbClr val="FFFFFF">
                    <a:alpha val="100000"/>
                  </a:srgbClr>
                </a:solidFill>
                <a:latin typeface="微软雅黑" panose="020B0503020204020204" charset="-122"/>
                <a:ea typeface="微软雅黑" panose="020B0503020204020204" charset="-122"/>
                <a:cs typeface="微软雅黑" panose="020B0503020204020204" charset="-122"/>
              </a:rPr>
              <a:t>0</a:t>
            </a:r>
            <a:r>
              <a:rPr sz="2000" spc="-20" dirty="0">
                <a:solidFill>
                  <a:srgbClr val="FFFFFF">
                    <a:alpha val="100000"/>
                  </a:srgbClr>
                </a:solidFill>
                <a:latin typeface="微软雅黑" panose="020B0503020204020204" charset="-122"/>
                <a:ea typeface="微软雅黑" panose="020B0503020204020204" charset="-122"/>
                <a:cs typeface="微软雅黑" panose="020B0503020204020204" charset="-122"/>
              </a:rPr>
              <a:t>1</a:t>
            </a:r>
            <a:endParaRPr lang="en-US" altLang="en-US" sz="2000" dirty="0"/>
          </a:p>
        </p:txBody>
      </p:sp>
      <p:sp>
        <p:nvSpPr>
          <p:cNvPr id="30" name="textbox 30"/>
          <p:cNvSpPr/>
          <p:nvPr/>
        </p:nvSpPr>
        <p:spPr>
          <a:xfrm>
            <a:off x="11947220" y="6582714"/>
            <a:ext cx="99694" cy="158750"/>
          </a:xfrm>
          <a:prstGeom prst="rect">
            <a:avLst/>
          </a:prstGeom>
        </p:spPr>
        <p:txBody>
          <a:bodyPr vert="horz" wrap="square" lIns="0" tIns="0" rIns="0" bIns="0"/>
          <a:lstStyle/>
          <a:p>
            <a:pPr algn="l" rtl="0" eaLnBrk="0">
              <a:lnSpc>
                <a:spcPct val="81000"/>
              </a:lnSpc>
            </a:pPr>
            <a:endParaRPr lang="en-US" altLang="en-US" sz="100" dirty="0"/>
          </a:p>
          <a:p>
            <a:pPr marL="12700" algn="l" rtl="0" eaLnBrk="0">
              <a:lnSpc>
                <a:spcPct val="73000"/>
              </a:lnSpc>
            </a:pPr>
            <a:r>
              <a:rPr sz="1200" spc="0" dirty="0">
                <a:solidFill>
                  <a:srgbClr val="898989">
                    <a:alpha val="100000"/>
                  </a:srgbClr>
                </a:solidFill>
                <a:latin typeface="Calibri" panose="020F0502020204030204"/>
                <a:ea typeface="Calibri" panose="020F0502020204030204"/>
                <a:cs typeface="Calibri" panose="020F0502020204030204"/>
              </a:rPr>
              <a:t>4</a:t>
            </a:r>
            <a:endParaRPr lang="en-US" altLang="en-US" sz="1200" dirty="0"/>
          </a:p>
        </p:txBody>
      </p:sp>
      <p:sp>
        <p:nvSpPr>
          <p:cNvPr id="173" name="textbox 173"/>
          <p:cNvSpPr/>
          <p:nvPr>
            <p:custDataLst>
              <p:tags r:id="rId1"/>
            </p:custDataLst>
          </p:nvPr>
        </p:nvSpPr>
        <p:spPr>
          <a:xfrm>
            <a:off x="0" y="725423"/>
            <a:ext cx="12172315" cy="579755"/>
          </a:xfrm>
          <a:prstGeom prst="rect">
            <a:avLst/>
          </a:prstGeom>
          <a:solidFill>
            <a:srgbClr val="00BE9C"/>
          </a:solidFill>
        </p:spPr>
        <p:txBody>
          <a:bodyPr vert="horz" wrap="square" lIns="0" tIns="0" rIns="0" bIns="0"/>
          <a:p>
            <a:pPr algn="ctr" rtl="0" eaLnBrk="0">
              <a:lnSpc>
                <a:spcPct val="115000"/>
              </a:lnSpc>
            </a:pPr>
            <a:r>
              <a:rPr lang="en-US" sz="3200" b="1" dirty="0">
                <a:solidFill>
                  <a:schemeClr val="bg1"/>
                </a:solidFill>
                <a:latin typeface="宋体" panose="02010600030101010101" pitchFamily="2" charset="-122"/>
                <a:ea typeface="宋体" panose="02010600030101010101" pitchFamily="2" charset="-122"/>
              </a:rPr>
              <a:t>VPN</a:t>
            </a:r>
            <a:r>
              <a:rPr lang="zh-CN" altLang="en-US" sz="3200" b="1" dirty="0">
                <a:solidFill>
                  <a:schemeClr val="bg1"/>
                </a:solidFill>
                <a:latin typeface="宋体" panose="02010600030101010101" pitchFamily="2" charset="-122"/>
                <a:ea typeface="宋体" panose="02010600030101010101" pitchFamily="2" charset="-122"/>
              </a:rPr>
              <a:t>技术</a:t>
            </a:r>
            <a:r>
              <a:rPr lang="zh-CN" altLang="en-US" sz="3200" b="1" dirty="0">
                <a:solidFill>
                  <a:schemeClr val="bg1"/>
                </a:solidFill>
                <a:latin typeface="宋体" panose="02010600030101010101" pitchFamily="2" charset="-122"/>
                <a:ea typeface="宋体" panose="02010600030101010101" pitchFamily="2" charset="-122"/>
              </a:rPr>
              <a:t>类型</a:t>
            </a:r>
            <a:endParaRPr lang="zh-CN" altLang="en-US" sz="3200" b="1" dirty="0">
              <a:solidFill>
                <a:schemeClr val="bg1"/>
              </a:solidFill>
              <a:latin typeface="宋体" panose="02010600030101010101" pitchFamily="2" charset="-122"/>
              <a:ea typeface="宋体" panose="02010600030101010101" pitchFamily="2" charset="-122"/>
            </a:endParaRPr>
          </a:p>
        </p:txBody>
      </p:sp>
      <p:sp>
        <p:nvSpPr>
          <p:cNvPr id="3" name="文本框 2"/>
          <p:cNvSpPr txBox="1"/>
          <p:nvPr/>
        </p:nvSpPr>
        <p:spPr>
          <a:xfrm>
            <a:off x="1595755" y="1679575"/>
            <a:ext cx="9666605" cy="1430020"/>
          </a:xfrm>
          <a:prstGeom prst="rect">
            <a:avLst/>
          </a:prstGeom>
          <a:noFill/>
        </p:spPr>
        <p:txBody>
          <a:bodyPr wrap="square" rtlCol="0">
            <a:spAutoFit/>
          </a:bodyPr>
          <a:p>
            <a:pPr indent="0" algn="ctr" fontAlgn="auto">
              <a:lnSpc>
                <a:spcPct val="150000"/>
              </a:lnSpc>
            </a:pPr>
            <a:r>
              <a:rPr lang="zh-CN" altLang="en-US" sz="2000" b="1">
                <a:latin typeface="宋体" panose="02010600030101010101" pitchFamily="2" charset="-122"/>
                <a:ea typeface="宋体" panose="02010600030101010101" pitchFamily="2" charset="-122"/>
              </a:rPr>
              <a:t>SSL VPN（Secure Socket Layer VPN）</a:t>
            </a:r>
            <a:endParaRPr lang="zh-CN" altLang="en-US" sz="2000" b="1">
              <a:latin typeface="宋体" panose="02010600030101010101" pitchFamily="2" charset="-122"/>
              <a:ea typeface="宋体" panose="02010600030101010101" pitchFamily="2" charset="-122"/>
            </a:endParaRPr>
          </a:p>
          <a:p>
            <a:pPr indent="0" algn="ctr" fontAlgn="auto">
              <a:lnSpc>
                <a:spcPct val="150000"/>
              </a:lnSpc>
            </a:pPr>
            <a:endParaRPr lang="zh-CN" altLang="en-US" sz="2000" b="1">
              <a:latin typeface="宋体" panose="02010600030101010101" pitchFamily="2" charset="-122"/>
              <a:ea typeface="宋体" panose="02010600030101010101" pitchFamily="2" charset="-122"/>
            </a:endParaRPr>
          </a:p>
          <a:p>
            <a:pPr indent="0" algn="l" fontAlgn="auto">
              <a:lnSpc>
                <a:spcPct val="150000"/>
              </a:lnSpc>
            </a:pPr>
            <a:r>
              <a:rPr lang="zh-CN" altLang="en-US">
                <a:latin typeface="宋体" panose="02010600030101010101" pitchFamily="2" charset="-122"/>
                <a:ea typeface="宋体" panose="02010600030101010101" pitchFamily="2" charset="-122"/>
              </a:rPr>
              <a:t>SSL VPN是以HTTPS（Secure HTTP，安全的HTTP，即支持SSL的HTTP协议）为基础的VPN技术。</a:t>
            </a:r>
            <a:endParaRPr lang="zh-CN" altLang="en-US">
              <a:latin typeface="宋体" panose="02010600030101010101" pitchFamily="2" charset="-122"/>
              <a:ea typeface="宋体" panose="02010600030101010101" pitchFamily="2" charset="-122"/>
            </a:endParaRPr>
          </a:p>
        </p:txBody>
      </p:sp>
      <p:sp>
        <p:nvSpPr>
          <p:cNvPr id="5" name="文本框 4"/>
          <p:cNvSpPr txBox="1"/>
          <p:nvPr/>
        </p:nvSpPr>
        <p:spPr>
          <a:xfrm>
            <a:off x="1595755" y="3263900"/>
            <a:ext cx="8796655" cy="2999740"/>
          </a:xfrm>
          <a:prstGeom prst="rect">
            <a:avLst/>
          </a:prstGeom>
          <a:noFill/>
        </p:spPr>
        <p:txBody>
          <a:bodyPr wrap="square" rtlCol="0">
            <a:spAutoFit/>
          </a:bodyPr>
          <a:p>
            <a:pPr indent="0" algn="l" fontAlgn="auto">
              <a:lnSpc>
                <a:spcPct val="150000"/>
              </a:lnSpc>
            </a:pPr>
            <a:r>
              <a:rPr lang="zh-CN" altLang="en-US">
                <a:latin typeface="宋体" panose="02010600030101010101" pitchFamily="2" charset="-122"/>
                <a:ea typeface="宋体" panose="02010600030101010101" pitchFamily="2" charset="-122"/>
                <a:sym typeface="+mn-ea"/>
              </a:rPr>
              <a:t>优点：高度安全，支持多种加密协议和身份验证方式。</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en-US" altLang="zh-CN">
                <a:latin typeface="宋体" panose="02010600030101010101" pitchFamily="2" charset="-122"/>
                <a:ea typeface="宋体" panose="02010600030101010101" pitchFamily="2" charset="-122"/>
                <a:sym typeface="+mn-ea"/>
              </a:rPr>
              <a:t>      </a:t>
            </a:r>
            <a:r>
              <a:rPr lang="zh-CN" altLang="en-US">
                <a:latin typeface="宋体" panose="02010600030101010101" pitchFamily="2" charset="-122"/>
                <a:ea typeface="宋体" panose="02010600030101010101" pitchFamily="2" charset="-122"/>
                <a:sym typeface="+mn-ea"/>
              </a:rPr>
              <a:t>跨平台支持，可在多个操作系统上运行。</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en-US" altLang="zh-CN">
                <a:latin typeface="宋体" panose="02010600030101010101" pitchFamily="2" charset="-122"/>
                <a:ea typeface="宋体" panose="02010600030101010101" pitchFamily="2" charset="-122"/>
                <a:sym typeface="+mn-ea"/>
              </a:rPr>
              <a:t>      </a:t>
            </a:r>
            <a:r>
              <a:rPr lang="zh-CN" altLang="en-US">
                <a:latin typeface="宋体" panose="02010600030101010101" pitchFamily="2" charset="-122"/>
                <a:ea typeface="宋体" panose="02010600030101010101" pitchFamily="2" charset="-122"/>
                <a:sym typeface="+mn-ea"/>
              </a:rPr>
              <a:t>配置灵活，可根据需求进行自定义设置。</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zh-CN" altLang="en-US">
                <a:latin typeface="宋体" panose="02010600030101010101" pitchFamily="2" charset="-122"/>
                <a:ea typeface="宋体" panose="02010600030101010101" pitchFamily="2" charset="-122"/>
                <a:sym typeface="+mn-ea"/>
              </a:rPr>
              <a:t>缺点：性能可能受限于加密和压缩的开销。</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en-US" altLang="zh-CN">
                <a:latin typeface="宋体" panose="02010600030101010101" pitchFamily="2" charset="-122"/>
                <a:ea typeface="宋体" panose="02010600030101010101" pitchFamily="2" charset="-122"/>
                <a:sym typeface="+mn-ea"/>
              </a:rPr>
              <a:t>      </a:t>
            </a:r>
            <a:r>
              <a:rPr lang="zh-CN" altLang="en-US">
                <a:latin typeface="宋体" panose="02010600030101010101" pitchFamily="2" charset="-122"/>
                <a:ea typeface="宋体" panose="02010600030101010101" pitchFamily="2" charset="-122"/>
                <a:sym typeface="+mn-ea"/>
              </a:rPr>
              <a:t>需要安装专门的客户端软件。</a:t>
            </a: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endParaRPr lang="zh-CN" altLang="en-US">
              <a:latin typeface="宋体" panose="02010600030101010101" pitchFamily="2" charset="-122"/>
              <a:ea typeface="宋体" panose="02010600030101010101" pitchFamily="2" charset="-122"/>
              <a:sym typeface="+mn-ea"/>
            </a:endParaRPr>
          </a:p>
          <a:p>
            <a:pPr indent="0" algn="l" fontAlgn="auto">
              <a:lnSpc>
                <a:spcPct val="150000"/>
              </a:lnSpc>
            </a:pPr>
            <a:r>
              <a:rPr lang="zh-CN" altLang="en-US">
                <a:latin typeface="宋体" panose="02010600030101010101" pitchFamily="2" charset="-122"/>
                <a:ea typeface="宋体" panose="02010600030101010101" pitchFamily="2" charset="-122"/>
                <a:sym typeface="+mn-ea"/>
              </a:rPr>
              <a:t>适用场景：适用于远程办公、移动办公等场景</a:t>
            </a:r>
            <a:endParaRPr lang="zh-CN" altLang="en-US">
              <a:latin typeface="宋体" panose="02010600030101010101" pitchFamily="2" charset="-122"/>
              <a:ea typeface="宋体" panose="02010600030101010101" pitchFamily="2" charset="-122"/>
              <a:sym typeface="+mn-ea"/>
            </a:endParaRPr>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PP_MARK_KEY" val="4e26c491-fb97-4f57-88b3-e971e2342db3"/>
  <p:tag name="COMMONDATA" val="eyJoZGlkIjoiODllNWI3YjYyY2Y3MGE1YzU4YTc2OGFkZGZmYWZhNjQifQ=="/>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
        <a:ea typeface=""/>
        <a:cs typeface=""/>
      </a:majorFont>
      <a:minorFont>
        <a:latin typeface=""/>
        <a:ea typeface=""/>
        <a:cs typeface=""/>
      </a:minorFont>
    </a:fontScheme>
    <a:fmtScheme name="Office">
      <a:fillStyleLst>
        <a:solidFill>
          <a:schemeClr val="phClr"/>
        </a:solidFill>
        <a:gradFill rotWithShape="1">
          <a:gsLst>
            <a:gs pos="0">
              <a:schemeClr val="phClr">
                <a:satMod val="110000"/>
                <a:lumMod val="105000"/>
                <a:tint val="67000"/>
              </a:schemeClr>
            </a:gs>
            <a:gs pos="50000">
              <a:schemeClr val="phClr">
                <a:lumMod val="105000"/>
                <a:satMod val="103000"/>
                <a:tint val="73000"/>
              </a:schemeClr>
            </a:gs>
            <a:gs pos="100000">
              <a:schemeClr val="phClr">
                <a:satMod val="105000"/>
                <a:lumMod val="109000"/>
                <a:tint val="81000"/>
              </a:schemeClr>
            </a:gs>
          </a:gsLst>
          <a:lin ang="5400000" scaled="0"/>
        </a:gradFill>
        <a:gradFill rotWithShape="1">
          <a:gsLst>
            <a:gs pos="0">
              <a:schemeClr val="phClr">
                <a:satMod val="103000"/>
                <a:lumMod val="102000"/>
                <a:shade val="94000"/>
              </a:schemeClr>
            </a:gs>
            <a:gs pos="50000">
              <a:schemeClr val="phClr">
                <a:lumMod val="110000"/>
                <a:satMod val="100000"/>
                <a:tint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4617</Words>
  <Application>WPS 演示</Application>
  <PresentationFormat>宽屏</PresentationFormat>
  <Paragraphs>446</Paragraphs>
  <Slides>34</Slides>
  <Notes>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34</vt:i4>
      </vt:variant>
    </vt:vector>
  </HeadingPairs>
  <TitlesOfParts>
    <vt:vector size="44" baseType="lpstr">
      <vt:lpstr>Arial</vt:lpstr>
      <vt:lpstr>宋体</vt:lpstr>
      <vt:lpstr>Wingdings</vt:lpstr>
      <vt:lpstr>微软雅黑</vt:lpstr>
      <vt:lpstr>Calibri</vt:lpstr>
      <vt:lpstr>Arial Unicode MS</vt:lpstr>
      <vt:lpstr>Arial</vt:lpstr>
      <vt:lpstr>-apple-system</vt:lpstr>
      <vt:lpstr>Segoe Print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千帆过尽</cp:lastModifiedBy>
  <cp:revision>19</cp:revision>
  <dcterms:created xsi:type="dcterms:W3CDTF">2023-05-14T11:44:00Z</dcterms:created>
  <dcterms:modified xsi:type="dcterms:W3CDTF">2023-05-24T06:12:32Z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O">
    <vt:lpwstr>wqlLaW5nc29mdCBQREYgdG8gV1BTIDgw</vt:lpwstr>
  </property>
  <property fmtid="{D5CDD505-2E9C-101B-9397-08002B2CF9AE}" pid="3" name="Created">
    <vt:filetime>2023-05-15T15:43:07Z</vt:filetime>
  </property>
  <property fmtid="{D5CDD505-2E9C-101B-9397-08002B2CF9AE}" pid="4" name="ICV">
    <vt:lpwstr>993176F498B047068151F4DA301F334D_13</vt:lpwstr>
  </property>
  <property fmtid="{D5CDD505-2E9C-101B-9397-08002B2CF9AE}" pid="5" name="KSOProductBuildVer">
    <vt:lpwstr>2052-11.1.0.14309</vt:lpwstr>
  </property>
</Properties>
</file>